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89" r:id="rId2"/>
    <p:sldId id="370" r:id="rId3"/>
    <p:sldId id="310" r:id="rId4"/>
    <p:sldId id="360" r:id="rId5"/>
    <p:sldId id="371" r:id="rId6"/>
    <p:sldId id="372" r:id="rId7"/>
    <p:sldId id="373" r:id="rId8"/>
    <p:sldId id="375" r:id="rId9"/>
    <p:sldId id="326" r:id="rId10"/>
    <p:sldId id="361" r:id="rId11"/>
    <p:sldId id="327" r:id="rId12"/>
    <p:sldId id="336" r:id="rId13"/>
    <p:sldId id="376" r:id="rId14"/>
    <p:sldId id="343" r:id="rId15"/>
    <p:sldId id="284" r:id="rId16"/>
    <p:sldId id="363" r:id="rId17"/>
    <p:sldId id="348" r:id="rId18"/>
    <p:sldId id="355" r:id="rId19"/>
    <p:sldId id="365" r:id="rId20"/>
    <p:sldId id="369" r:id="rId21"/>
    <p:sldId id="349" r:id="rId22"/>
    <p:sldId id="356" r:id="rId23"/>
    <p:sldId id="374" r:id="rId24"/>
    <p:sldId id="377" r:id="rId25"/>
    <p:sldId id="333" r:id="rId26"/>
    <p:sldId id="30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A3237A"/>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94558"/>
  </p:normalViewPr>
  <p:slideViewPr>
    <p:cSldViewPr snapToGrid="0" snapToObjects="1">
      <p:cViewPr varScale="1">
        <p:scale>
          <a:sx n="121" d="100"/>
          <a:sy n="121" d="100"/>
        </p:scale>
        <p:origin x="54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0118A-97EE-1A46-A41A-66A9A7CB00D5}" type="datetimeFigureOut">
              <a:rPr lang="en-US" smtClean="0"/>
              <a:t>3/16/24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3973F8-81DA-8C49-AC4F-9897E9097E50}" type="slidenum">
              <a:rPr lang="en-US" smtClean="0"/>
              <a:t>‹#›</a:t>
            </a:fld>
            <a:endParaRPr lang="en-US" dirty="0"/>
          </a:p>
        </p:txBody>
      </p:sp>
    </p:spTree>
    <p:extLst>
      <p:ext uri="{BB962C8B-B14F-4D97-AF65-F5344CB8AC3E}">
        <p14:creationId xmlns:p14="http://schemas.microsoft.com/office/powerpoint/2010/main" val="85010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9A1D6-C4B2-6B42-8C35-3C6D78C7D35B}" type="datetimeFigureOut">
              <a:rPr lang="en-US" smtClean="0"/>
              <a:t>3/16/24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1C278-E7ED-0E4C-B13F-8FDDB508AB80}" type="slidenum">
              <a:rPr lang="en-US" smtClean="0"/>
              <a:t>‹#›</a:t>
            </a:fld>
            <a:endParaRPr lang="en-US" dirty="0"/>
          </a:p>
        </p:txBody>
      </p:sp>
    </p:spTree>
    <p:extLst>
      <p:ext uri="{BB962C8B-B14F-4D97-AF65-F5344CB8AC3E}">
        <p14:creationId xmlns:p14="http://schemas.microsoft.com/office/powerpoint/2010/main" val="2156209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14</a:t>
            </a:fld>
            <a:endParaRPr lang="en-US" dirty="0"/>
          </a:p>
        </p:txBody>
      </p:sp>
    </p:spTree>
    <p:extLst>
      <p:ext uri="{BB962C8B-B14F-4D97-AF65-F5344CB8AC3E}">
        <p14:creationId xmlns:p14="http://schemas.microsoft.com/office/powerpoint/2010/main" val="14303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16</a:t>
            </a:fld>
            <a:endParaRPr lang="en-US" dirty="0"/>
          </a:p>
        </p:txBody>
      </p:sp>
    </p:spTree>
    <p:extLst>
      <p:ext uri="{BB962C8B-B14F-4D97-AF65-F5344CB8AC3E}">
        <p14:creationId xmlns:p14="http://schemas.microsoft.com/office/powerpoint/2010/main" val="107814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18</a:t>
            </a:fld>
            <a:endParaRPr lang="en-US" dirty="0"/>
          </a:p>
        </p:txBody>
      </p:sp>
    </p:spTree>
    <p:extLst>
      <p:ext uri="{BB962C8B-B14F-4D97-AF65-F5344CB8AC3E}">
        <p14:creationId xmlns:p14="http://schemas.microsoft.com/office/powerpoint/2010/main" val="167115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19</a:t>
            </a:fld>
            <a:endParaRPr lang="en-US" dirty="0"/>
          </a:p>
        </p:txBody>
      </p:sp>
    </p:spTree>
    <p:extLst>
      <p:ext uri="{BB962C8B-B14F-4D97-AF65-F5344CB8AC3E}">
        <p14:creationId xmlns:p14="http://schemas.microsoft.com/office/powerpoint/2010/main" val="346167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20</a:t>
            </a:fld>
            <a:endParaRPr lang="en-US" dirty="0"/>
          </a:p>
        </p:txBody>
      </p:sp>
    </p:spTree>
    <p:extLst>
      <p:ext uri="{BB962C8B-B14F-4D97-AF65-F5344CB8AC3E}">
        <p14:creationId xmlns:p14="http://schemas.microsoft.com/office/powerpoint/2010/main" val="203427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22</a:t>
            </a:fld>
            <a:endParaRPr lang="en-US" dirty="0"/>
          </a:p>
        </p:txBody>
      </p:sp>
    </p:spTree>
    <p:extLst>
      <p:ext uri="{BB962C8B-B14F-4D97-AF65-F5344CB8AC3E}">
        <p14:creationId xmlns:p14="http://schemas.microsoft.com/office/powerpoint/2010/main" val="88761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23</a:t>
            </a:fld>
            <a:endParaRPr lang="en-US" dirty="0"/>
          </a:p>
        </p:txBody>
      </p:sp>
    </p:spTree>
    <p:extLst>
      <p:ext uri="{BB962C8B-B14F-4D97-AF65-F5344CB8AC3E}">
        <p14:creationId xmlns:p14="http://schemas.microsoft.com/office/powerpoint/2010/main" val="338853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24</a:t>
            </a:fld>
            <a:endParaRPr lang="en-US" dirty="0"/>
          </a:p>
        </p:txBody>
      </p:sp>
    </p:spTree>
    <p:extLst>
      <p:ext uri="{BB962C8B-B14F-4D97-AF65-F5344CB8AC3E}">
        <p14:creationId xmlns:p14="http://schemas.microsoft.com/office/powerpoint/2010/main" val="287941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1C278-E7ED-0E4C-B13F-8FDDB508AB80}" type="slidenum">
              <a:rPr lang="en-US" smtClean="0"/>
              <a:t>25</a:t>
            </a:fld>
            <a:endParaRPr lang="en-US" dirty="0"/>
          </a:p>
        </p:txBody>
      </p:sp>
    </p:spTree>
    <p:extLst>
      <p:ext uri="{BB962C8B-B14F-4D97-AF65-F5344CB8AC3E}">
        <p14:creationId xmlns:p14="http://schemas.microsoft.com/office/powerpoint/2010/main" val="266679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854535-2888-C741-8E03-F477A88288C3}" type="datetimeFigureOut">
              <a:rPr lang="en-US" smtClean="0"/>
              <a:t>3/16/24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8172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54535-2888-C741-8E03-F477A88288C3}" type="datetimeFigureOut">
              <a:rPr lang="en-US" smtClean="0"/>
              <a:t>3/16/24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1902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54535-2888-C741-8E03-F477A88288C3}" type="datetimeFigureOut">
              <a:rPr lang="en-US" smtClean="0"/>
              <a:t>3/16/24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294643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54535-2888-C741-8E03-F477A88288C3}" type="datetimeFigureOut">
              <a:rPr lang="en-US" smtClean="0"/>
              <a:t>3/16/24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368105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54535-2888-C741-8E03-F477A88288C3}" type="datetimeFigureOut">
              <a:rPr lang="en-US" smtClean="0"/>
              <a:t>3/16/24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117160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854535-2888-C741-8E03-F477A88288C3}" type="datetimeFigureOut">
              <a:rPr lang="en-US" smtClean="0"/>
              <a:t>3/16/24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201807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854535-2888-C741-8E03-F477A88288C3}" type="datetimeFigureOut">
              <a:rPr lang="en-US" smtClean="0"/>
              <a:t>3/16/24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8354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54535-2888-C741-8E03-F477A88288C3}" type="datetimeFigureOut">
              <a:rPr lang="en-US" smtClean="0"/>
              <a:t>3/16/24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213607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54535-2888-C741-8E03-F477A88288C3}" type="datetimeFigureOut">
              <a:rPr lang="en-US" smtClean="0"/>
              <a:t>3/16/24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287964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54535-2888-C741-8E03-F477A88288C3}" type="datetimeFigureOut">
              <a:rPr lang="en-US" smtClean="0"/>
              <a:t>3/16/24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199295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54535-2888-C741-8E03-F477A88288C3}" type="datetimeFigureOut">
              <a:rPr lang="en-US" smtClean="0"/>
              <a:t>3/16/24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D37CA-ACA3-8241-88AF-C7800F24A164}" type="slidenum">
              <a:rPr lang="en-US" smtClean="0"/>
              <a:t>‹#›</a:t>
            </a:fld>
            <a:endParaRPr lang="en-US" dirty="0"/>
          </a:p>
        </p:txBody>
      </p:sp>
    </p:spTree>
    <p:extLst>
      <p:ext uri="{BB962C8B-B14F-4D97-AF65-F5344CB8AC3E}">
        <p14:creationId xmlns:p14="http://schemas.microsoft.com/office/powerpoint/2010/main" val="278402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54535-2888-C741-8E03-F477A88288C3}" type="datetimeFigureOut">
              <a:rPr lang="en-US" smtClean="0"/>
              <a:t>3/16/24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D37CA-ACA3-8241-88AF-C7800F24A164}" type="slidenum">
              <a:rPr lang="en-US" smtClean="0"/>
              <a:t>‹#›</a:t>
            </a:fld>
            <a:endParaRPr lang="en-US" dirty="0"/>
          </a:p>
        </p:txBody>
      </p:sp>
    </p:spTree>
    <p:extLst>
      <p:ext uri="{BB962C8B-B14F-4D97-AF65-F5344CB8AC3E}">
        <p14:creationId xmlns:p14="http://schemas.microsoft.com/office/powerpoint/2010/main" val="390412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5573" y="793721"/>
            <a:ext cx="8012853" cy="2123658"/>
          </a:xfrm>
          <a:prstGeom prst="rect">
            <a:avLst/>
          </a:prstGeom>
          <a:noFill/>
        </p:spPr>
        <p:txBody>
          <a:bodyPr wrap="square" rtlCol="0">
            <a:spAutoFit/>
          </a:bodyPr>
          <a:lstStyle/>
          <a:p>
            <a:pPr algn="ctr"/>
            <a:br>
              <a:rPr lang="en-US" sz="4800" b="1" dirty="0">
                <a:latin typeface="Calibri" panose="020F0502020204030204" pitchFamily="34" charset="0"/>
                <a:cs typeface="Calibri" panose="020F0502020204030204" pitchFamily="34" charset="0"/>
              </a:rPr>
            </a:br>
            <a:r>
              <a:rPr lang="en-US" sz="4800" b="1" i="0" u="none" strike="noStrike" dirty="0">
                <a:solidFill>
                  <a:srgbClr val="212121"/>
                </a:solidFill>
                <a:effectLst/>
                <a:latin typeface="Calibri" panose="020F0502020204030204" pitchFamily="34" charset="0"/>
                <a:cs typeface="Calibri" panose="020F0502020204030204" pitchFamily="34" charset="0"/>
              </a:rPr>
              <a:t>Memoir Mojo</a:t>
            </a:r>
            <a:br>
              <a:rPr lang="en-US" sz="4800" b="1" i="0" u="none" strike="noStrike" dirty="0">
                <a:solidFill>
                  <a:srgbClr val="212121"/>
                </a:solidFill>
                <a:effectLst/>
                <a:latin typeface="Calibri" panose="020F0502020204030204" pitchFamily="34" charset="0"/>
                <a:cs typeface="Calibri" panose="020F0502020204030204" pitchFamily="34" charset="0"/>
              </a:rPr>
            </a:br>
            <a:r>
              <a:rPr lang="en-US" sz="3600" b="1" i="0" u="none" strike="noStrike" dirty="0">
                <a:solidFill>
                  <a:srgbClr val="212121"/>
                </a:solidFill>
                <a:effectLst/>
                <a:latin typeface="Calibri" panose="020F0502020204030204" pitchFamily="34" charset="0"/>
                <a:cs typeface="Calibri" panose="020F0502020204030204" pitchFamily="34" charset="0"/>
              </a:rPr>
              <a:t>Tips for Writing a Memoir That Sells</a:t>
            </a:r>
            <a:endParaRPr lang="en-US" sz="3600" b="1" dirty="0">
              <a:latin typeface="Calibri" panose="020F0502020204030204" pitchFamily="34" charset="0"/>
              <a:cs typeface="Calibri" panose="020F0502020204030204" pitchFamily="34" charset="0"/>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p:cNvSpPr txBox="1"/>
          <p:nvPr/>
        </p:nvSpPr>
        <p:spPr>
          <a:xfrm>
            <a:off x="1557859" y="4513362"/>
            <a:ext cx="3711999" cy="1046440"/>
          </a:xfrm>
          <a:prstGeom prst="rect">
            <a:avLst/>
          </a:prstGeom>
          <a:noFill/>
        </p:spPr>
        <p:txBody>
          <a:bodyPr wrap="none" rtlCol="0">
            <a:spAutoFit/>
          </a:bodyPr>
          <a:lstStyle/>
          <a:p>
            <a:r>
              <a:rPr lang="en-US" sz="3600" b="1" dirty="0"/>
              <a:t>BROOKE WARNER</a:t>
            </a:r>
          </a:p>
          <a:p>
            <a:r>
              <a:rPr lang="en-US" sz="2600" b="1" dirty="0"/>
              <a:t>Publisher. Coach. Author.</a:t>
            </a:r>
          </a:p>
        </p:txBody>
      </p:sp>
      <p:pic>
        <p:nvPicPr>
          <p:cNvPr id="8" name="Picture 7" descr="A red heart shaped box with white pages inside&#10;&#10;Description automatically generated with low confidence">
            <a:extLst>
              <a:ext uri="{FF2B5EF4-FFF2-40B4-BE49-F238E27FC236}">
                <a16:creationId xmlns:a16="http://schemas.microsoft.com/office/drawing/2014/main" id="{0BF64A1E-1C82-F7A9-61B9-EC7842D216DF}"/>
              </a:ext>
            </a:extLst>
          </p:cNvPr>
          <p:cNvPicPr>
            <a:picLocks noChangeAspect="1"/>
          </p:cNvPicPr>
          <p:nvPr/>
        </p:nvPicPr>
        <p:blipFill>
          <a:blip r:embed="rId2"/>
          <a:stretch>
            <a:fillRect/>
          </a:stretch>
        </p:blipFill>
        <p:spPr>
          <a:xfrm>
            <a:off x="5894024" y="3701118"/>
            <a:ext cx="2564374" cy="2301716"/>
          </a:xfrm>
          <a:prstGeom prst="rect">
            <a:avLst/>
          </a:prstGeom>
        </p:spPr>
      </p:pic>
    </p:spTree>
    <p:extLst>
      <p:ext uri="{BB962C8B-B14F-4D97-AF65-F5344CB8AC3E}">
        <p14:creationId xmlns:p14="http://schemas.microsoft.com/office/powerpoint/2010/main" val="14476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589923" y="659103"/>
            <a:ext cx="7907866" cy="707886"/>
          </a:xfrm>
          <a:prstGeom prst="rect">
            <a:avLst/>
          </a:prstGeom>
          <a:noFill/>
        </p:spPr>
        <p:txBody>
          <a:bodyPr wrap="square" rtlCol="0">
            <a:spAutoFit/>
          </a:bodyPr>
          <a:lstStyle/>
          <a:p>
            <a:r>
              <a:rPr lang="en-US" sz="4000" b="1" dirty="0">
                <a:latin typeface="Gill Sans MT" panose="020B0502020104020203" pitchFamily="34" charset="0"/>
              </a:rPr>
              <a:t>Scene-Building</a:t>
            </a:r>
            <a:endParaRPr lang="en-US" sz="4000" dirty="0"/>
          </a:p>
        </p:txBody>
      </p:sp>
      <p:sp>
        <p:nvSpPr>
          <p:cNvPr id="6" name="Title 1"/>
          <p:cNvSpPr txBox="1">
            <a:spLocks/>
          </p:cNvSpPr>
          <p:nvPr/>
        </p:nvSpPr>
        <p:spPr>
          <a:xfrm>
            <a:off x="740979" y="2906228"/>
            <a:ext cx="8140578" cy="29633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Calibri" panose="020F0502020204030204" pitchFamily="34" charset="0"/>
                <a:cs typeface="Calibri" panose="020F0502020204030204" pitchFamily="34" charset="0"/>
              </a:rPr>
              <a:t>What makes a scene a scene? </a:t>
            </a:r>
          </a:p>
          <a:p>
            <a:pPr algn="l"/>
            <a:r>
              <a:rPr lang="en-US" sz="2000" dirty="0">
                <a:latin typeface="Calibri" panose="020F0502020204030204" pitchFamily="34" charset="0"/>
                <a:cs typeface="Calibri" panose="020F0502020204030204" pitchFamily="34" charset="0"/>
              </a:rPr>
              <a:t>—a place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 time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—specific people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—knowing what you are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showing so readers can </a:t>
            </a:r>
            <a:r>
              <a:rPr lang="en-US" sz="2000" i="1" dirty="0">
                <a:latin typeface="Calibri" panose="020F0502020204030204" pitchFamily="34" charset="0"/>
                <a:cs typeface="Calibri" panose="020F0502020204030204" pitchFamily="34" charset="0"/>
              </a:rPr>
              <a:t>FEEL</a:t>
            </a:r>
            <a:r>
              <a:rPr lang="en-US" sz="2000" dirty="0">
                <a:latin typeface="Calibri" panose="020F0502020204030204" pitchFamily="34" charset="0"/>
                <a:cs typeface="Calibri" panose="020F0502020204030204" pitchFamily="34" charset="0"/>
              </a:rPr>
              <a:t> it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—sensual detail</a:t>
            </a:r>
          </a:p>
          <a:p>
            <a:pPr algn="l"/>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Understanding showing versus telling in scene</a:t>
            </a:r>
          </a:p>
          <a:p>
            <a:pPr algn="l"/>
            <a:r>
              <a:rPr lang="en-US" sz="2000" dirty="0">
                <a:latin typeface="Calibri" panose="020F0502020204030204" pitchFamily="34" charset="0"/>
                <a:cs typeface="Calibri" panose="020F0502020204030204" pitchFamily="34" charset="0"/>
              </a:rPr>
              <a:t>—</a:t>
            </a:r>
            <a:r>
              <a:rPr lang="en-US" sz="2000" i="1" dirty="0">
                <a:latin typeface="Calibri" panose="020F0502020204030204" pitchFamily="34" charset="0"/>
                <a:cs typeface="Calibri" panose="020F0502020204030204" pitchFamily="34" charset="0"/>
              </a:rPr>
              <a:t>Telling</a:t>
            </a:r>
            <a:r>
              <a:rPr lang="en-US" sz="2000" dirty="0">
                <a:latin typeface="Calibri" panose="020F0502020204030204" pitchFamily="34" charset="0"/>
                <a:cs typeface="Calibri" panose="020F0502020204030204" pitchFamily="34" charset="0"/>
              </a:rPr>
              <a:t> informs; you are supplying information about what happened. Telling feels like a letter home, or journaling. </a:t>
            </a:r>
          </a:p>
          <a:p>
            <a:pPr algn="l"/>
            <a:r>
              <a:rPr lang="en-US" sz="2000" i="1" dirty="0"/>
              <a:t>—Showing </a:t>
            </a:r>
            <a:r>
              <a:rPr lang="en-US" sz="2000" dirty="0"/>
              <a:t>paints a picture the reader could see in her mind’s eye. Mary Karr says to make the reader feel like she’s zipped up in your skin </a:t>
            </a:r>
          </a:p>
          <a:p>
            <a:pPr algn="l"/>
            <a:endParaRPr lang="en-US" sz="2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AD38C84-B9F5-8142-9F28-9DA40B9255F6}"/>
              </a:ext>
            </a:extLst>
          </p:cNvPr>
          <p:cNvPicPr>
            <a:picLocks noChangeAspect="1"/>
          </p:cNvPicPr>
          <p:nvPr/>
        </p:nvPicPr>
        <p:blipFill>
          <a:blip r:embed="rId2"/>
          <a:stretch>
            <a:fillRect/>
          </a:stretch>
        </p:blipFill>
        <p:spPr>
          <a:xfrm>
            <a:off x="436179" y="754192"/>
            <a:ext cx="2163967" cy="1442645"/>
          </a:xfrm>
          <a:prstGeom prst="rect">
            <a:avLst/>
          </a:prstGeom>
        </p:spPr>
      </p:pic>
    </p:spTree>
    <p:extLst>
      <p:ext uri="{BB962C8B-B14F-4D97-AF65-F5344CB8AC3E}">
        <p14:creationId xmlns:p14="http://schemas.microsoft.com/office/powerpoint/2010/main" val="172419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127345175.jpg">
            <a:extLst>
              <a:ext uri="{FF2B5EF4-FFF2-40B4-BE49-F238E27FC236}">
                <a16:creationId xmlns:a16="http://schemas.microsoft.com/office/drawing/2014/main" id="{9378E2D5-20CD-4042-9A94-B08E2BF83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706" y="4456964"/>
            <a:ext cx="3391294" cy="2401036"/>
          </a:xfrm>
          <a:prstGeom prst="rect">
            <a:avLst/>
          </a:prstGeom>
        </p:spPr>
      </p:pic>
      <p:sp>
        <p:nvSpPr>
          <p:cNvPr id="2" name="Title 1"/>
          <p:cNvSpPr>
            <a:spLocks noGrp="1"/>
          </p:cNvSpPr>
          <p:nvPr>
            <p:ph type="title"/>
          </p:nvPr>
        </p:nvSpPr>
        <p:spPr>
          <a:xfrm>
            <a:off x="457202" y="2641598"/>
            <a:ext cx="7315201" cy="2963333"/>
          </a:xfrm>
        </p:spPr>
        <p:txBody>
          <a:bodyPr>
            <a:noAutofit/>
          </a:bodyPr>
          <a:lstStyle/>
          <a:p>
            <a:pPr algn="l"/>
            <a:r>
              <a:rPr lang="en-US" sz="1800" b="1" dirty="0"/>
              <a:t> </a:t>
            </a:r>
            <a:br>
              <a:rPr lang="en-US" sz="1800" i="1" dirty="0"/>
            </a:br>
            <a:r>
              <a:rPr lang="en-US" sz="1800" b="1" dirty="0"/>
              <a:t>Deepening Scene </a:t>
            </a:r>
            <a:br>
              <a:rPr lang="en-US" sz="1800" b="1" dirty="0"/>
            </a:br>
            <a:r>
              <a:rPr lang="en-US" sz="1800" i="1" dirty="0"/>
              <a:t>• </a:t>
            </a:r>
            <a:r>
              <a:rPr lang="en-US" sz="1800" dirty="0"/>
              <a:t>Being anchored—you must put your reader in a particular time and place, moving past generalities </a:t>
            </a:r>
            <a:br>
              <a:rPr lang="en-US" sz="1800" i="1" dirty="0"/>
            </a:br>
            <a:r>
              <a:rPr lang="en-US" sz="1800" dirty="0"/>
              <a:t>• Descriptions—re-creating the space for your reader</a:t>
            </a:r>
            <a:br>
              <a:rPr lang="en-US" sz="1800" dirty="0"/>
            </a:br>
            <a:r>
              <a:rPr lang="en-US" sz="1800" dirty="0"/>
              <a:t>• Sensory details: beyond what you see: texture, smell, taste, sound</a:t>
            </a:r>
            <a:br>
              <a:rPr lang="en-US" sz="1800" dirty="0"/>
            </a:br>
            <a:r>
              <a:rPr lang="en-US" sz="1800" dirty="0"/>
              <a:t>• Action—something has to happen</a:t>
            </a:r>
            <a:br>
              <a:rPr lang="en-US" sz="1800" dirty="0"/>
            </a:br>
            <a:r>
              <a:rPr lang="en-US" sz="1800" dirty="0"/>
              <a:t>• Reflection &amp; Takeaway—there needs to be a pay-off for the reader—what sense do you make of what happened?  What is the universal truth? </a:t>
            </a:r>
            <a:br>
              <a:rPr lang="en-US" sz="1800" dirty="0"/>
            </a:br>
            <a:br>
              <a:rPr lang="en-US" sz="1800" dirty="0"/>
            </a:br>
            <a:r>
              <a:rPr lang="en-US" sz="1800" b="1" dirty="0"/>
              <a:t>How to Start and End a Scene</a:t>
            </a:r>
            <a:br>
              <a:rPr lang="en-US" sz="1800" dirty="0"/>
            </a:br>
            <a:r>
              <a:rPr lang="en-US" sz="1800" dirty="0"/>
              <a:t>• Look for movement—to a new place or an </a:t>
            </a:r>
            <a:br>
              <a:rPr lang="en-US" sz="1800" dirty="0"/>
            </a:br>
            <a:r>
              <a:rPr lang="en-US" sz="1800" dirty="0"/>
              <a:t>emotional shift </a:t>
            </a:r>
            <a:br>
              <a:rPr lang="en-US" sz="1800" dirty="0"/>
            </a:br>
            <a:r>
              <a:rPr lang="en-US" sz="1800" dirty="0"/>
              <a:t>• Consider embedded scenes and remember to </a:t>
            </a:r>
            <a:br>
              <a:rPr lang="en-US" sz="1800" dirty="0"/>
            </a:br>
            <a:r>
              <a:rPr lang="en-US" sz="1800" dirty="0"/>
              <a:t>come back and close your loop</a:t>
            </a:r>
            <a:br>
              <a:rPr lang="en-US" sz="1800" dirty="0"/>
            </a:br>
            <a:r>
              <a:rPr lang="en-US" sz="1800" dirty="0"/>
              <a:t>• Pay attention to how you enter—place, </a:t>
            </a:r>
            <a:br>
              <a:rPr lang="en-US" sz="1800" dirty="0"/>
            </a:br>
            <a:r>
              <a:rPr lang="en-US" sz="1800" dirty="0"/>
              <a:t>timing, tenses</a:t>
            </a:r>
            <a:br>
              <a:rPr lang="en-US" sz="1800" dirty="0"/>
            </a:br>
            <a:r>
              <a:rPr lang="en-US" sz="1800" dirty="0"/>
              <a:t>• Avoid cliffhangers—memoir doesn’t </a:t>
            </a:r>
            <a:br>
              <a:rPr lang="en-US" sz="1800" dirty="0"/>
            </a:br>
            <a:r>
              <a:rPr lang="en-US" sz="1800" dirty="0"/>
              <a:t>need them</a:t>
            </a:r>
            <a:br>
              <a:rPr lang="en-US" sz="1800" dirty="0"/>
            </a:br>
            <a:br>
              <a:rPr lang="en-US" sz="1800" dirty="0"/>
            </a:br>
            <a:br>
              <a:rPr lang="en-US" sz="1800" dirty="0">
                <a:cs typeface="Calibri"/>
              </a:rPr>
            </a:br>
            <a:endParaRPr lang="en-US" sz="1800" dirty="0">
              <a:cs typeface="Calibri"/>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751117" y="467239"/>
            <a:ext cx="7907866" cy="707886"/>
          </a:xfrm>
          <a:prstGeom prst="rect">
            <a:avLst/>
          </a:prstGeom>
          <a:noFill/>
        </p:spPr>
        <p:txBody>
          <a:bodyPr wrap="square" rtlCol="0">
            <a:spAutoFit/>
          </a:bodyPr>
          <a:lstStyle/>
          <a:p>
            <a:pPr algn="ctr"/>
            <a:r>
              <a:rPr lang="en-US" sz="4000" b="1" dirty="0">
                <a:latin typeface="Gill Sans MT" panose="020B0502020104020203" pitchFamily="34" charset="0"/>
              </a:rPr>
              <a:t>Scene</a:t>
            </a:r>
            <a:endParaRPr lang="en-US" sz="4000" dirty="0"/>
          </a:p>
        </p:txBody>
      </p:sp>
    </p:spTree>
    <p:extLst>
      <p:ext uri="{BB962C8B-B14F-4D97-AF65-F5344CB8AC3E}">
        <p14:creationId xmlns:p14="http://schemas.microsoft.com/office/powerpoint/2010/main" val="336868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755207" y="626333"/>
            <a:ext cx="7907866" cy="707886"/>
          </a:xfrm>
          <a:prstGeom prst="rect">
            <a:avLst/>
          </a:prstGeom>
          <a:noFill/>
        </p:spPr>
        <p:txBody>
          <a:bodyPr wrap="square" rtlCol="0">
            <a:spAutoFit/>
          </a:bodyPr>
          <a:lstStyle/>
          <a:p>
            <a:pPr algn="ctr"/>
            <a:r>
              <a:rPr lang="en-US" sz="4000" b="1" dirty="0">
                <a:latin typeface="Gill Sans MT" panose="020B0502020104020203" pitchFamily="34" charset="0"/>
              </a:rPr>
              <a:t>Scene Example</a:t>
            </a:r>
            <a:endParaRPr lang="en-US" sz="4000" dirty="0"/>
          </a:p>
        </p:txBody>
      </p:sp>
      <p:sp>
        <p:nvSpPr>
          <p:cNvPr id="8" name="TextBox 7">
            <a:extLst>
              <a:ext uri="{FF2B5EF4-FFF2-40B4-BE49-F238E27FC236}">
                <a16:creationId xmlns:a16="http://schemas.microsoft.com/office/drawing/2014/main" id="{3B4A2B9B-C3CB-F46D-EC72-A2D9323697DE}"/>
              </a:ext>
            </a:extLst>
          </p:cNvPr>
          <p:cNvSpPr txBox="1"/>
          <p:nvPr/>
        </p:nvSpPr>
        <p:spPr>
          <a:xfrm>
            <a:off x="755207" y="1707352"/>
            <a:ext cx="5727032" cy="424731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My fear permeates the car with a primal, animal smell; my words sound straightforward but are loaded with codes. Even as I am promising that I am willing to tell their father everything, isn’t it already implicit that I will do so only if they demand it of me? Otherwise why are we here, my daughters averting their eyes as I interrogate them about what they know, what they want—why am I not having this conversation with my husband instead of two twelve-year-</a:t>
            </a:r>
            <a:r>
              <a:rPr lang="en-US" dirty="0" err="1">
                <a:latin typeface="Calibri" panose="020F0502020204030204" pitchFamily="34" charset="0"/>
                <a:cs typeface="Calibri" panose="020F0502020204030204" pitchFamily="34" charset="0"/>
              </a:rPr>
              <a:t>olds</a:t>
            </a:r>
            <a:r>
              <a:rPr lang="en-US" dirty="0">
                <a:latin typeface="Calibri" panose="020F0502020204030204" pitchFamily="34" charset="0"/>
                <a:cs typeface="Calibri" panose="020F0502020204030204" pitchFamily="34" charset="0"/>
              </a:rPr>
              <a:t>? Finally, one shrugs defiantly, mutters that she doesn’t care one way or another what I confess or don’t; it’s my business, my problem. The other, having heard my insistence that the affair is over, mumbles something like, </a:t>
            </a:r>
            <a:r>
              <a:rPr lang="en-US" i="1" dirty="0">
                <a:latin typeface="Calibri" panose="020F0502020204030204" pitchFamily="34" charset="0"/>
                <a:cs typeface="Calibri" panose="020F0502020204030204" pitchFamily="34" charset="0"/>
              </a:rPr>
              <a:t>Why would you tell him? He gets really mad.</a:t>
            </a:r>
          </a:p>
          <a:p>
            <a:r>
              <a:rPr lang="en-US" dirty="0">
                <a:latin typeface="Calibri" panose="020F0502020204030204" pitchFamily="34" charset="0"/>
                <a:cs typeface="Calibri" panose="020F0502020204030204" pitchFamily="34" charset="0"/>
              </a:rPr>
              <a:t>	And it is that easy. That easy to hear this small offering and seize it: case closed. </a:t>
            </a:r>
          </a:p>
        </p:txBody>
      </p:sp>
      <p:pic>
        <p:nvPicPr>
          <p:cNvPr id="9" name="Picture 8" descr="Text&#10;&#10;Description automatically generated">
            <a:extLst>
              <a:ext uri="{FF2B5EF4-FFF2-40B4-BE49-F238E27FC236}">
                <a16:creationId xmlns:a16="http://schemas.microsoft.com/office/drawing/2014/main" id="{5BCE91A3-7AE4-68DA-97EA-8F2B20C2C69C}"/>
              </a:ext>
            </a:extLst>
          </p:cNvPr>
          <p:cNvPicPr>
            <a:picLocks noChangeAspect="1"/>
          </p:cNvPicPr>
          <p:nvPr/>
        </p:nvPicPr>
        <p:blipFill>
          <a:blip r:embed="rId2"/>
          <a:stretch>
            <a:fillRect/>
          </a:stretch>
        </p:blipFill>
        <p:spPr>
          <a:xfrm>
            <a:off x="6710604" y="2022186"/>
            <a:ext cx="1868248" cy="2813627"/>
          </a:xfrm>
          <a:prstGeom prst="rect">
            <a:avLst/>
          </a:prstGeom>
        </p:spPr>
      </p:pic>
    </p:spTree>
    <p:extLst>
      <p:ext uri="{BB962C8B-B14F-4D97-AF65-F5344CB8AC3E}">
        <p14:creationId xmlns:p14="http://schemas.microsoft.com/office/powerpoint/2010/main" val="16593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755207" y="626333"/>
            <a:ext cx="7907866" cy="707886"/>
          </a:xfrm>
          <a:prstGeom prst="rect">
            <a:avLst/>
          </a:prstGeom>
          <a:noFill/>
        </p:spPr>
        <p:txBody>
          <a:bodyPr wrap="square" rtlCol="0">
            <a:spAutoFit/>
          </a:bodyPr>
          <a:lstStyle/>
          <a:p>
            <a:pPr algn="ctr"/>
            <a:r>
              <a:rPr lang="en-US" sz="4000" b="1" dirty="0">
                <a:latin typeface="Gill Sans MT" panose="020B0502020104020203" pitchFamily="34" charset="0"/>
              </a:rPr>
              <a:t>Scene Example</a:t>
            </a:r>
            <a:endParaRPr lang="en-US" sz="4000" dirty="0"/>
          </a:p>
        </p:txBody>
      </p:sp>
      <p:sp>
        <p:nvSpPr>
          <p:cNvPr id="8" name="TextBox 7">
            <a:extLst>
              <a:ext uri="{FF2B5EF4-FFF2-40B4-BE49-F238E27FC236}">
                <a16:creationId xmlns:a16="http://schemas.microsoft.com/office/drawing/2014/main" id="{3B4A2B9B-C3CB-F46D-EC72-A2D9323697DE}"/>
              </a:ext>
            </a:extLst>
          </p:cNvPr>
          <p:cNvSpPr txBox="1"/>
          <p:nvPr/>
        </p:nvSpPr>
        <p:spPr>
          <a:xfrm>
            <a:off x="755207" y="1946013"/>
            <a:ext cx="5479338" cy="397031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kids were home with me, and their father was at work. I shut myself in the tiny downstairs half bath. I had to go into my phone contacts to call him, because we talked so rarely then, he was no longer in my “</a:t>
            </a:r>
            <a:r>
              <a:rPr lang="en-US" dirty="0" err="1">
                <a:latin typeface="Calibri" panose="020F0502020204030204" pitchFamily="34" charset="0"/>
                <a:cs typeface="Calibri" panose="020F0502020204030204" pitchFamily="34" charset="0"/>
              </a:rPr>
              <a:t>recents</a:t>
            </a:r>
            <a:r>
              <a:rPr lang="en-US" dirty="0">
                <a:latin typeface="Calibri" panose="020F0502020204030204" pitchFamily="34" charset="0"/>
                <a:cs typeface="Calibri" panose="020F0502020204030204" pitchFamily="34" charset="0"/>
              </a:rPr>
              <a:t>.” We were hardly speaking at that point, except in therapy. When he picked up, I could hear from the background noise that he was in his car.</a:t>
            </a:r>
          </a:p>
          <a:p>
            <a:r>
              <a:rPr lang="en-US" dirty="0">
                <a:latin typeface="Calibri" panose="020F0502020204030204" pitchFamily="34" charset="0"/>
                <a:cs typeface="Calibri" panose="020F0502020204030204" pitchFamily="34" charset="0"/>
              </a:rPr>
              <a:t>	“Did you take half the savings out of our account?”</a:t>
            </a:r>
          </a:p>
          <a:p>
            <a:r>
              <a:rPr lang="en-US" dirty="0">
                <a:latin typeface="Calibri" panose="020F0502020204030204" pitchFamily="34" charset="0"/>
                <a:cs typeface="Calibri" panose="020F0502020204030204" pitchFamily="34" charset="0"/>
              </a:rPr>
              <a:t>	Yes, he had. His lawyer had advised it.</a:t>
            </a:r>
          </a:p>
          <a:p>
            <a:r>
              <a:rPr lang="en-US" dirty="0">
                <a:latin typeface="Calibri" panose="020F0502020204030204" pitchFamily="34" charset="0"/>
                <a:cs typeface="Calibri" panose="020F0502020204030204" pitchFamily="34" charset="0"/>
              </a:rPr>
              <a:t>	“Your </a:t>
            </a:r>
            <a:r>
              <a:rPr lang="en-US" i="1" dirty="0">
                <a:latin typeface="Calibri" panose="020F0502020204030204" pitchFamily="34" charset="0"/>
                <a:cs typeface="Calibri" panose="020F0502020204030204" pitchFamily="34" charset="0"/>
              </a:rPr>
              <a:t>lawyer</a:t>
            </a:r>
            <a:r>
              <a:rPr lang="en-US" dirty="0">
                <a:latin typeface="Calibri" panose="020F0502020204030204" pitchFamily="34" charset="0"/>
                <a:cs typeface="Calibri" panose="020F0502020204030204" pitchFamily="34" charset="0"/>
              </a:rPr>
              <a:t>? You have a lawyer? Like a </a:t>
            </a:r>
            <a:r>
              <a:rPr lang="en-US" i="1" dirty="0">
                <a:latin typeface="Calibri" panose="020F0502020204030204" pitchFamily="34" charset="0"/>
                <a:cs typeface="Calibri" panose="020F0502020204030204" pitchFamily="34" charset="0"/>
              </a:rPr>
              <a:t>divorce</a:t>
            </a:r>
            <a:r>
              <a:rPr lang="en-US" dirty="0">
                <a:latin typeface="Calibri" panose="020F0502020204030204" pitchFamily="34" charset="0"/>
                <a:cs typeface="Calibri" panose="020F0502020204030204" pitchFamily="34" charset="0"/>
              </a:rPr>
              <a:t> lawyer?” </a:t>
            </a:r>
          </a:p>
          <a:p>
            <a:r>
              <a:rPr lang="en-US" dirty="0">
                <a:latin typeface="Calibri" panose="020F0502020204030204" pitchFamily="34" charset="0"/>
                <a:cs typeface="Calibri" panose="020F0502020204030204" pitchFamily="34" charset="0"/>
              </a:rPr>
              <a:t>	Yes, he had a divorce lawyer. </a:t>
            </a:r>
          </a:p>
          <a:p>
            <a:r>
              <a:rPr lang="en-US" dirty="0">
                <a:latin typeface="Calibri" panose="020F0502020204030204" pitchFamily="34" charset="0"/>
                <a:cs typeface="Calibri" panose="020F0502020204030204" pitchFamily="34" charset="0"/>
              </a:rPr>
              <a:t>	I hung up the phone. I didn’t have a divorce lawyer. I didn’t know until that moment that I needed one. </a:t>
            </a:r>
          </a:p>
        </p:txBody>
      </p:sp>
      <p:pic>
        <p:nvPicPr>
          <p:cNvPr id="2" name="Picture 1" descr="A book cover with cut out letters&#10;&#10;Description automatically generated">
            <a:extLst>
              <a:ext uri="{FF2B5EF4-FFF2-40B4-BE49-F238E27FC236}">
                <a16:creationId xmlns:a16="http://schemas.microsoft.com/office/drawing/2014/main" id="{CC64B27E-D9FB-5E44-0E23-C4EA0FA7AEB6}"/>
              </a:ext>
            </a:extLst>
          </p:cNvPr>
          <p:cNvPicPr>
            <a:picLocks noChangeAspect="1"/>
          </p:cNvPicPr>
          <p:nvPr/>
        </p:nvPicPr>
        <p:blipFill>
          <a:blip r:embed="rId2"/>
          <a:stretch>
            <a:fillRect/>
          </a:stretch>
        </p:blipFill>
        <p:spPr>
          <a:xfrm>
            <a:off x="6664035" y="2082547"/>
            <a:ext cx="2133739" cy="3219928"/>
          </a:xfrm>
          <a:prstGeom prst="rect">
            <a:avLst/>
          </a:prstGeom>
        </p:spPr>
      </p:pic>
    </p:spTree>
    <p:extLst>
      <p:ext uri="{BB962C8B-B14F-4D97-AF65-F5344CB8AC3E}">
        <p14:creationId xmlns:p14="http://schemas.microsoft.com/office/powerpoint/2010/main" val="37014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64A606-2B28-4345-BDC9-8A6FEE3F2AC4}"/>
              </a:ext>
            </a:extLst>
          </p:cNvPr>
          <p:cNvPicPr>
            <a:picLocks noChangeAspect="1"/>
          </p:cNvPicPr>
          <p:nvPr/>
        </p:nvPicPr>
        <p:blipFill>
          <a:blip r:embed="rId3"/>
          <a:stretch>
            <a:fillRect/>
          </a:stretch>
        </p:blipFill>
        <p:spPr>
          <a:xfrm>
            <a:off x="4709859" y="3897442"/>
            <a:ext cx="3795586" cy="2960557"/>
          </a:xfrm>
          <a:prstGeom prst="rect">
            <a:avLst/>
          </a:prstGeom>
        </p:spPr>
      </p:pic>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70934" y="402877"/>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Dialogue</a:t>
            </a:r>
            <a:endParaRPr lang="en-US" sz="4000" i="1" dirty="0"/>
          </a:p>
        </p:txBody>
      </p:sp>
      <p:sp>
        <p:nvSpPr>
          <p:cNvPr id="6" name="Title 1"/>
          <p:cNvSpPr txBox="1">
            <a:spLocks/>
          </p:cNvSpPr>
          <p:nvPr/>
        </p:nvSpPr>
        <p:spPr>
          <a:xfrm>
            <a:off x="1049047" y="1942759"/>
            <a:ext cx="7321623"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en-US" sz="2000" dirty="0"/>
              <a:t>• The reason for the dialogue: something significant is happening.</a:t>
            </a:r>
          </a:p>
          <a:p>
            <a:pPr lvl="0" algn="l"/>
            <a:r>
              <a:rPr lang="en-US" sz="2000" dirty="0"/>
              <a:t>• There is conflict of some kind: a reason for the dialogue scene.</a:t>
            </a:r>
          </a:p>
          <a:p>
            <a:pPr lvl="0" algn="l"/>
            <a:r>
              <a:rPr lang="en-US" sz="2000" dirty="0"/>
              <a:t>• Don't do an exposition dump; information goes in summary.</a:t>
            </a:r>
          </a:p>
          <a:p>
            <a:pPr lvl="0" algn="l"/>
            <a:r>
              <a:rPr lang="en-US" sz="2000" dirty="0"/>
              <a:t>• All dialogue is characterization; voice is important to help understand a character.</a:t>
            </a:r>
          </a:p>
          <a:p>
            <a:pPr lvl="0" algn="l"/>
            <a:r>
              <a:rPr lang="en-US" sz="2000" dirty="0"/>
              <a:t>• Consider how the examples that follow “show” the reader something about the people in the story.</a:t>
            </a:r>
          </a:p>
          <a:p>
            <a:pPr algn="l"/>
            <a:endParaRPr lang="en-US" sz="2000" dirty="0">
              <a:latin typeface="Calibri"/>
              <a:cs typeface="Calibri"/>
            </a:endParaRPr>
          </a:p>
          <a:p>
            <a:pPr algn="l"/>
            <a:endParaRPr lang="en-US" sz="2000" dirty="0">
              <a:latin typeface="Calibri"/>
              <a:cs typeface="Calibri"/>
            </a:endParaRPr>
          </a:p>
        </p:txBody>
      </p:sp>
    </p:spTree>
    <p:extLst>
      <p:ext uri="{BB962C8B-B14F-4D97-AF65-F5344CB8AC3E}">
        <p14:creationId xmlns:p14="http://schemas.microsoft.com/office/powerpoint/2010/main" val="69521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603" y="1365405"/>
            <a:ext cx="6608342" cy="4862870"/>
          </a:xfrm>
          <a:prstGeom prst="rect">
            <a:avLst/>
          </a:prstGeom>
        </p:spPr>
        <p:txBody>
          <a:bodyPr wrap="square">
            <a:spAutoFit/>
          </a:bodyPr>
          <a:lstStyle/>
          <a:p>
            <a:endParaRPr lang="en-US" sz="2000" i="1" dirty="0"/>
          </a:p>
          <a:p>
            <a:r>
              <a:rPr lang="en-US" dirty="0"/>
              <a:t>	"A few days after I started school 4 Mexican girls followed me </a:t>
            </a:r>
          </a:p>
          <a:p>
            <a:r>
              <a:rPr lang="en-US" dirty="0"/>
              <a:t>home and jumped me in an alleyway near the LBJ Apartments. They </a:t>
            </a:r>
          </a:p>
          <a:p>
            <a:r>
              <a:rPr lang="en-US" dirty="0"/>
              <a:t>beat me up pretty bad, pulling my hair and tearing my clothes and calling me a teacher's pet and a matchstick. </a:t>
            </a:r>
          </a:p>
          <a:p>
            <a:r>
              <a:rPr lang="en-US" dirty="0"/>
              <a:t>	I came home that night with scraped knees and elbows and a busted lip. "Looks to me like you got in a fight" Dad sad. He was sitting at the table, taking apart an old alarm clock.</a:t>
            </a:r>
          </a:p>
          <a:p>
            <a:r>
              <a:rPr lang="en-US" dirty="0"/>
              <a:t>	"Just a little dustup," I said. That was the word Dad always used after he'd been in a fight.</a:t>
            </a:r>
          </a:p>
          <a:p>
            <a:r>
              <a:rPr lang="en-US" dirty="0"/>
              <a:t>	"How many were there?"</a:t>
            </a:r>
          </a:p>
          <a:p>
            <a:r>
              <a:rPr lang="en-US" dirty="0"/>
              <a:t>	"Six," I lied.</a:t>
            </a:r>
          </a:p>
          <a:p>
            <a:r>
              <a:rPr lang="en-US" dirty="0"/>
              <a:t>	"Is that split lip okay?" he asked.</a:t>
            </a:r>
          </a:p>
          <a:p>
            <a:r>
              <a:rPr lang="en-US" dirty="0"/>
              <a:t>	"This lil' ol' scratch?" I said. "You should have seen what I did to them."</a:t>
            </a:r>
            <a:br>
              <a:rPr lang="en-US" dirty="0"/>
            </a:br>
            <a:r>
              <a:rPr lang="en-US" dirty="0"/>
              <a:t>	"That's my girl!" Dad said and went back to the clock.</a:t>
            </a:r>
          </a:p>
          <a:p>
            <a:r>
              <a:rPr lang="en-US" sz="2000" dirty="0"/>
              <a:t> </a:t>
            </a:r>
          </a:p>
        </p:txBody>
      </p:sp>
      <p:pic>
        <p:nvPicPr>
          <p:cNvPr id="4" name="Picture 3" descr="Glass Castle.jpg">
            <a:extLst>
              <a:ext uri="{FF2B5EF4-FFF2-40B4-BE49-F238E27FC236}">
                <a16:creationId xmlns:a16="http://schemas.microsoft.com/office/drawing/2014/main" id="{77B6DF56-B731-0345-A5E5-A83391142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088" y="777356"/>
            <a:ext cx="1491604" cy="2367626"/>
          </a:xfrm>
          <a:prstGeom prst="rect">
            <a:avLst/>
          </a:prstGeom>
        </p:spPr>
      </p:pic>
      <p:sp>
        <p:nvSpPr>
          <p:cNvPr id="7" name="TextBox 6">
            <a:extLst>
              <a:ext uri="{FF2B5EF4-FFF2-40B4-BE49-F238E27FC236}">
                <a16:creationId xmlns:a16="http://schemas.microsoft.com/office/drawing/2014/main" id="{DA571196-1999-43F2-9314-A627ECF846B0}"/>
              </a:ext>
            </a:extLst>
          </p:cNvPr>
          <p:cNvSpPr txBox="1"/>
          <p:nvPr/>
        </p:nvSpPr>
        <p:spPr>
          <a:xfrm>
            <a:off x="-523734" y="629725"/>
            <a:ext cx="8737016" cy="630942"/>
          </a:xfrm>
          <a:prstGeom prst="rect">
            <a:avLst/>
          </a:prstGeom>
          <a:noFill/>
        </p:spPr>
        <p:txBody>
          <a:bodyPr wrap="square" rtlCol="0">
            <a:spAutoFit/>
          </a:bodyPr>
          <a:lstStyle/>
          <a:p>
            <a:pPr algn="ctr"/>
            <a:r>
              <a:rPr lang="en-US" sz="3500" b="1" dirty="0">
                <a:latin typeface="Gill Sans MT" panose="020B0502020104020203" pitchFamily="34" charset="0"/>
              </a:rPr>
              <a:t>Dialogue in </a:t>
            </a:r>
            <a:r>
              <a:rPr lang="en-US" sz="3500" b="1" i="1" dirty="0">
                <a:latin typeface="Gill Sans MT" panose="020B0502020104020203" pitchFamily="34" charset="0"/>
              </a:rPr>
              <a:t>The Glass Castle</a:t>
            </a:r>
            <a:endParaRPr lang="en-US" sz="3500" i="1" dirty="0"/>
          </a:p>
        </p:txBody>
      </p:sp>
    </p:spTree>
    <p:extLst>
      <p:ext uri="{BB962C8B-B14F-4D97-AF65-F5344CB8AC3E}">
        <p14:creationId xmlns:p14="http://schemas.microsoft.com/office/powerpoint/2010/main" val="27576672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132892" y="587181"/>
            <a:ext cx="8737016" cy="630942"/>
          </a:xfrm>
          <a:prstGeom prst="rect">
            <a:avLst/>
          </a:prstGeom>
          <a:noFill/>
        </p:spPr>
        <p:txBody>
          <a:bodyPr wrap="square" rtlCol="0">
            <a:spAutoFit/>
          </a:bodyPr>
          <a:lstStyle/>
          <a:p>
            <a:pPr algn="ctr"/>
            <a:r>
              <a:rPr lang="en-US" sz="3500" b="1" dirty="0">
                <a:latin typeface="Gill Sans MT" panose="020B0502020104020203" pitchFamily="34" charset="0"/>
              </a:rPr>
              <a:t>Dialogue in </a:t>
            </a:r>
            <a:r>
              <a:rPr lang="en-US" sz="3500" b="1" i="1" dirty="0">
                <a:latin typeface="Gill Sans MT" panose="020B0502020104020203" pitchFamily="34" charset="0"/>
              </a:rPr>
              <a:t>Cherry</a:t>
            </a:r>
            <a:endParaRPr lang="en-US" sz="3500" i="1" dirty="0"/>
          </a:p>
        </p:txBody>
      </p:sp>
      <p:sp>
        <p:nvSpPr>
          <p:cNvPr id="6" name="Title 1"/>
          <p:cNvSpPr txBox="1">
            <a:spLocks/>
          </p:cNvSpPr>
          <p:nvPr/>
        </p:nvSpPr>
        <p:spPr>
          <a:xfrm>
            <a:off x="716058" y="1972740"/>
            <a:ext cx="7039116"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t>Lecia glances at you full face for a minute. She must have rubbed her eyes in her sleep for last night's mascara makes dark rings around each one. She says, These people don't have any sense, Mary. Hasn't that dawned on you? Not the sense God gave a goat.</a:t>
            </a:r>
          </a:p>
          <a:p>
            <a:pPr algn="l"/>
            <a:r>
              <a:rPr lang="en-US" sz="1800" dirty="0"/>
              <a:t>	What are you talking about? you ask.</a:t>
            </a:r>
          </a:p>
          <a:p>
            <a:pPr algn="l"/>
            <a:r>
              <a:rPr lang="en-US" sz="1800" dirty="0"/>
              <a:t>	Already it's hot. You watch the Siamese roll on the warm patio bricks.</a:t>
            </a:r>
          </a:p>
          <a:p>
            <a:pPr algn="l"/>
            <a:r>
              <a:rPr lang="en-US" sz="1800" dirty="0"/>
              <a:t>	Lecia turns back to you, borderline rankled. She says, It hasn't even dawned on you yet. Has it? In that instant, your colossal sister looks so small—her brown body bent in on itself that way—you almost </a:t>
            </a:r>
          </a:p>
          <a:p>
            <a:pPr algn="l"/>
            <a:r>
              <a:rPr lang="en-US" sz="1800" dirty="0"/>
              <a:t>believe you could gather her whole in your arms like a puppy. </a:t>
            </a:r>
          </a:p>
          <a:p>
            <a:pPr algn="l"/>
            <a:r>
              <a:rPr lang="en-US" sz="1800" dirty="0"/>
              <a:t>	You mean Mother and Daddy? you finally say. </a:t>
            </a:r>
          </a:p>
          <a:p>
            <a:pPr algn="l"/>
            <a:endParaRPr lang="en-US" sz="1800" dirty="0">
              <a:latin typeface="Calibri"/>
              <a:cs typeface="Calibri"/>
            </a:endParaRPr>
          </a:p>
          <a:p>
            <a:pPr algn="l"/>
            <a:r>
              <a:rPr lang="en-US" sz="1800" dirty="0">
                <a:latin typeface="Calibri"/>
                <a:cs typeface="Calibri"/>
              </a:rPr>
              <a:t> </a:t>
            </a:r>
            <a:br>
              <a:rPr lang="en-US" sz="1800" dirty="0"/>
            </a:br>
            <a:endParaRPr lang="en-US" sz="1800" dirty="0">
              <a:latin typeface="Calibri"/>
              <a:cs typeface="Calibri"/>
            </a:endParaRPr>
          </a:p>
        </p:txBody>
      </p:sp>
      <p:pic>
        <p:nvPicPr>
          <p:cNvPr id="8" name="Picture 7">
            <a:extLst>
              <a:ext uri="{FF2B5EF4-FFF2-40B4-BE49-F238E27FC236}">
                <a16:creationId xmlns:a16="http://schemas.microsoft.com/office/drawing/2014/main" id="{3BD35050-4203-4F44-826F-DF43D25E8489}"/>
              </a:ext>
            </a:extLst>
          </p:cNvPr>
          <p:cNvPicPr>
            <a:picLocks noChangeAspect="1"/>
          </p:cNvPicPr>
          <p:nvPr/>
        </p:nvPicPr>
        <p:blipFill>
          <a:blip r:embed="rId3"/>
          <a:stretch>
            <a:fillRect/>
          </a:stretch>
        </p:blipFill>
        <p:spPr>
          <a:xfrm>
            <a:off x="7382112" y="4158443"/>
            <a:ext cx="1350630" cy="2063232"/>
          </a:xfrm>
          <a:prstGeom prst="rect">
            <a:avLst/>
          </a:prstGeom>
        </p:spPr>
      </p:pic>
    </p:spTree>
    <p:extLst>
      <p:ext uri="{BB962C8B-B14F-4D97-AF65-F5344CB8AC3E}">
        <p14:creationId xmlns:p14="http://schemas.microsoft.com/office/powerpoint/2010/main" val="243020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6" name="Title 5">
            <a:extLst>
              <a:ext uri="{FF2B5EF4-FFF2-40B4-BE49-F238E27FC236}">
                <a16:creationId xmlns:a16="http://schemas.microsoft.com/office/drawing/2014/main" id="{4B3E6E8D-DC57-2644-810E-EC788B7652E6}"/>
              </a:ext>
            </a:extLst>
          </p:cNvPr>
          <p:cNvSpPr txBox="1">
            <a:spLocks noGrp="1"/>
          </p:cNvSpPr>
          <p:nvPr>
            <p:ph type="title"/>
          </p:nvPr>
        </p:nvSpPr>
        <p:spPr>
          <a:xfrm>
            <a:off x="4823310" y="1556667"/>
            <a:ext cx="3733482" cy="1090538"/>
          </a:xfrm>
          <a:prstGeom prst="rect">
            <a:avLst/>
          </a:prstGeom>
        </p:spPr>
        <p:txBody>
          <a:bodyPr rtlCol="0">
            <a:normAutofit/>
          </a:bodyPr>
          <a:lstStyle/>
          <a:p>
            <a:pPr>
              <a:lnSpc>
                <a:spcPct val="90000"/>
              </a:lnSpc>
            </a:pPr>
            <a:r>
              <a:rPr lang="en-US" sz="3400" b="1" dirty="0">
                <a:solidFill>
                  <a:srgbClr val="000000"/>
                </a:solidFill>
                <a:latin typeface="Gill Sans MT" panose="020B0502020104020203" pitchFamily="34" charset="0"/>
              </a:rPr>
              <a:t>Reflection</a:t>
            </a:r>
            <a:endParaRPr lang="en-US" sz="3400" dirty="0">
              <a:solidFill>
                <a:srgbClr val="000000"/>
              </a:solidFill>
            </a:endParaRP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4" name="Picture 3" descr="RESTORE_000014185704Resized.jpg">
            <a:extLst>
              <a:ext uri="{FF2B5EF4-FFF2-40B4-BE49-F238E27FC236}">
                <a16:creationId xmlns:a16="http://schemas.microsoft.com/office/drawing/2014/main" id="{9CA6DD80-26CE-B446-923D-0C8DEF2C68F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7048" r="1566"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Content Placeholder 4">
            <a:extLst>
              <a:ext uri="{FF2B5EF4-FFF2-40B4-BE49-F238E27FC236}">
                <a16:creationId xmlns:a16="http://schemas.microsoft.com/office/drawing/2014/main" id="{BB393DB3-2B77-044B-B17E-ABEE1332C693}"/>
              </a:ext>
            </a:extLst>
          </p:cNvPr>
          <p:cNvSpPr txBox="1">
            <a:spLocks noGrp="1"/>
          </p:cNvSpPr>
          <p:nvPr>
            <p:ph idx="1"/>
          </p:nvPr>
        </p:nvSpPr>
        <p:spPr>
          <a:xfrm>
            <a:off x="4977277" y="2943262"/>
            <a:ext cx="3733184" cy="2729467"/>
          </a:xfrm>
          <a:prstGeom prst="rect">
            <a:avLst/>
          </a:prstGeom>
        </p:spPr>
        <p:txBody>
          <a:bodyPr rtlCol="0" anchor="ctr">
            <a:noAutofit/>
          </a:bodyPr>
          <a:lstStyle/>
          <a:p>
            <a:pPr marL="0" indent="0">
              <a:lnSpc>
                <a:spcPct val="90000"/>
              </a:lnSpc>
              <a:buNone/>
            </a:pPr>
            <a:r>
              <a:rPr lang="en-US" sz="2000" dirty="0">
                <a:cs typeface="Calibri"/>
              </a:rPr>
              <a:t>• Reflection is accessed through your reflective narrator.  </a:t>
            </a:r>
            <a:br>
              <a:rPr lang="en-US" sz="2000" dirty="0">
                <a:cs typeface="Calibri"/>
              </a:rPr>
            </a:br>
            <a:br>
              <a:rPr lang="en-US" sz="2000" dirty="0">
                <a:cs typeface="Calibri"/>
              </a:rPr>
            </a:br>
            <a:r>
              <a:rPr lang="en-US" sz="2000" dirty="0">
                <a:cs typeface="Calibri"/>
              </a:rPr>
              <a:t>• Reflection answers the question: What sense do you make of all this? </a:t>
            </a:r>
            <a:br>
              <a:rPr lang="en-US" sz="2000" dirty="0">
                <a:cs typeface="Calibri"/>
              </a:rPr>
            </a:br>
            <a:br>
              <a:rPr lang="en-US" sz="2000" dirty="0">
                <a:cs typeface="Calibri"/>
              </a:rPr>
            </a:br>
            <a:r>
              <a:rPr lang="en-US" sz="2000" dirty="0">
                <a:cs typeface="Calibri"/>
              </a:rPr>
              <a:t>• Reflection can be packaged as:</a:t>
            </a:r>
            <a:br>
              <a:rPr lang="en-US" sz="2000" dirty="0">
                <a:cs typeface="Calibri"/>
              </a:rPr>
            </a:br>
            <a:r>
              <a:rPr lang="en-US" sz="2000" dirty="0">
                <a:cs typeface="Calibri"/>
              </a:rPr>
              <a:t>	- insight</a:t>
            </a:r>
            <a:br>
              <a:rPr lang="en-US" sz="2000" dirty="0">
                <a:cs typeface="Calibri"/>
              </a:rPr>
            </a:br>
            <a:r>
              <a:rPr lang="en-US" sz="2000" dirty="0">
                <a:cs typeface="Calibri"/>
              </a:rPr>
              <a:t>	- revelations</a:t>
            </a:r>
            <a:br>
              <a:rPr lang="en-US" sz="2000" dirty="0">
                <a:cs typeface="Calibri"/>
              </a:rPr>
            </a:br>
            <a:r>
              <a:rPr lang="en-US" sz="2000" dirty="0">
                <a:cs typeface="Calibri"/>
              </a:rPr>
              <a:t>	- interpretation</a:t>
            </a:r>
            <a:endParaRPr lang="en-US" sz="2000" dirty="0">
              <a:solidFill>
                <a:srgbClr val="000000"/>
              </a:solidFill>
            </a:endParaRPr>
          </a:p>
        </p:txBody>
      </p:sp>
      <p:sp>
        <p:nvSpPr>
          <p:cNvPr id="2" name="Title 5">
            <a:extLst>
              <a:ext uri="{FF2B5EF4-FFF2-40B4-BE49-F238E27FC236}">
                <a16:creationId xmlns:a16="http://schemas.microsoft.com/office/drawing/2014/main" id="{D18E7012-F7D3-B2AB-1CA7-020028791EB9}"/>
              </a:ext>
            </a:extLst>
          </p:cNvPr>
          <p:cNvSpPr txBox="1">
            <a:spLocks/>
          </p:cNvSpPr>
          <p:nvPr/>
        </p:nvSpPr>
        <p:spPr>
          <a:xfrm>
            <a:off x="3301734" y="102203"/>
            <a:ext cx="5747673" cy="10905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400" b="1" dirty="0">
                <a:solidFill>
                  <a:srgbClr val="000000"/>
                </a:solidFill>
                <a:latin typeface="Gill Sans MT" panose="020B0502020104020203" pitchFamily="34" charset="0"/>
              </a:rPr>
              <a:t>Making &amp; Finding Meaning</a:t>
            </a:r>
            <a:endParaRPr lang="en-US" sz="3400" dirty="0">
              <a:solidFill>
                <a:srgbClr val="000000"/>
              </a:solidFill>
            </a:endParaRPr>
          </a:p>
        </p:txBody>
      </p:sp>
    </p:spTree>
    <p:extLst>
      <p:ext uri="{BB962C8B-B14F-4D97-AF65-F5344CB8AC3E}">
        <p14:creationId xmlns:p14="http://schemas.microsoft.com/office/powerpoint/2010/main" val="410932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03492" y="653551"/>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How to Reflect</a:t>
            </a:r>
            <a:endParaRPr lang="en-US" sz="4000" dirty="0"/>
          </a:p>
        </p:txBody>
      </p:sp>
      <p:sp>
        <p:nvSpPr>
          <p:cNvPr id="6" name="Title 1"/>
          <p:cNvSpPr txBox="1">
            <a:spLocks/>
          </p:cNvSpPr>
          <p:nvPr/>
        </p:nvSpPr>
        <p:spPr>
          <a:xfrm>
            <a:off x="471651" y="1820340"/>
            <a:ext cx="7321623"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000" dirty="0">
                <a:cs typeface="Calibri"/>
              </a:rPr>
              <a:t>• Stop at the end of each scene and ask the question: What sense do I make of this scene? What do I want the reader to know about </a:t>
            </a:r>
            <a:r>
              <a:rPr lang="en-US" sz="2000" b="1" i="1" dirty="0">
                <a:cs typeface="Calibri"/>
              </a:rPr>
              <a:t>how I feel?</a:t>
            </a:r>
            <a:br>
              <a:rPr lang="en-US" sz="2000" b="1" i="1" dirty="0">
                <a:cs typeface="Calibri"/>
              </a:rPr>
            </a:br>
            <a:br>
              <a:rPr lang="en-US" sz="2000" b="1" i="1" dirty="0">
                <a:cs typeface="Calibri"/>
              </a:rPr>
            </a:br>
            <a:r>
              <a:rPr lang="en-US" sz="2000" dirty="0">
                <a:cs typeface="Calibri"/>
              </a:rPr>
              <a:t>• Slow down. Remember that the reader wants to know your interpretation of the circumstance, situation, experience—SCENE.</a:t>
            </a:r>
            <a:br>
              <a:rPr lang="en-US" sz="2000" dirty="0">
                <a:cs typeface="Calibri"/>
              </a:rPr>
            </a:br>
            <a:br>
              <a:rPr lang="en-US" sz="2000" dirty="0">
                <a:cs typeface="Calibri"/>
              </a:rPr>
            </a:br>
            <a:r>
              <a:rPr lang="en-US" sz="2000" dirty="0">
                <a:cs typeface="Calibri"/>
              </a:rPr>
              <a:t>• Drop into sensory details and access </a:t>
            </a:r>
            <a:br>
              <a:rPr lang="en-US" sz="2000" dirty="0">
                <a:cs typeface="Calibri"/>
              </a:rPr>
            </a:br>
            <a:r>
              <a:rPr lang="en-US" sz="2000" dirty="0">
                <a:cs typeface="Calibri"/>
              </a:rPr>
              <a:t>your heart. What emotions come up for </a:t>
            </a:r>
            <a:br>
              <a:rPr lang="en-US" sz="2000" dirty="0">
                <a:cs typeface="Calibri"/>
              </a:rPr>
            </a:br>
            <a:r>
              <a:rPr lang="en-US" sz="2000" dirty="0">
                <a:cs typeface="Calibri"/>
              </a:rPr>
              <a:t>you? How does that feel? </a:t>
            </a:r>
            <a:br>
              <a:rPr lang="en-US" sz="2000" dirty="0">
                <a:cs typeface="Calibri"/>
              </a:rPr>
            </a:br>
            <a:r>
              <a:rPr lang="en-US" sz="2000" dirty="0">
                <a:cs typeface="Calibri"/>
              </a:rPr>
              <a:t>Put that on the page. </a:t>
            </a:r>
            <a:endParaRPr lang="en-US" sz="2000" dirty="0">
              <a:solidFill>
                <a:srgbClr val="000000"/>
              </a:solidFill>
            </a:endParaRPr>
          </a:p>
        </p:txBody>
      </p:sp>
      <p:pic>
        <p:nvPicPr>
          <p:cNvPr id="8" name="Picture 7" descr="shutterstock_500765431.jpg">
            <a:extLst>
              <a:ext uri="{FF2B5EF4-FFF2-40B4-BE49-F238E27FC236}">
                <a16:creationId xmlns:a16="http://schemas.microsoft.com/office/drawing/2014/main" id="{91249B3A-3A2F-9144-83DE-230B84B4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641" y="4131733"/>
            <a:ext cx="2835826" cy="1894332"/>
          </a:xfrm>
          <a:prstGeom prst="rect">
            <a:avLst/>
          </a:prstGeom>
          <a:ln>
            <a:solidFill>
              <a:srgbClr val="7F7F7F"/>
            </a:solidFill>
          </a:ln>
        </p:spPr>
      </p:pic>
    </p:spTree>
    <p:extLst>
      <p:ext uri="{BB962C8B-B14F-4D97-AF65-F5344CB8AC3E}">
        <p14:creationId xmlns:p14="http://schemas.microsoft.com/office/powerpoint/2010/main" val="153122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809231" y="653654"/>
            <a:ext cx="8737016" cy="954107"/>
          </a:xfrm>
          <a:prstGeom prst="rect">
            <a:avLst/>
          </a:prstGeom>
          <a:noFill/>
        </p:spPr>
        <p:txBody>
          <a:bodyPr wrap="square" rtlCol="0">
            <a:spAutoFit/>
          </a:bodyPr>
          <a:lstStyle/>
          <a:p>
            <a:r>
              <a:rPr lang="en-US" sz="2800" b="1" i="1" dirty="0">
                <a:latin typeface="Gill Sans MT" panose="020B0502020104020203" pitchFamily="34" charset="0"/>
              </a:rPr>
              <a:t>Somebody’s Daughter, </a:t>
            </a:r>
            <a:br>
              <a:rPr lang="en-US" sz="2800" b="1" i="1" dirty="0">
                <a:latin typeface="Gill Sans MT" panose="020B0502020104020203" pitchFamily="34" charset="0"/>
              </a:rPr>
            </a:br>
            <a:r>
              <a:rPr lang="en-US" sz="2800" b="1" dirty="0">
                <a:latin typeface="Gill Sans MT" panose="020B0502020104020203" pitchFamily="34" charset="0"/>
              </a:rPr>
              <a:t>by Ashley C. Ford</a:t>
            </a:r>
            <a:endParaRPr lang="en-US" sz="2800" i="1" dirty="0"/>
          </a:p>
        </p:txBody>
      </p:sp>
      <p:sp>
        <p:nvSpPr>
          <p:cNvPr id="6" name="Title 1"/>
          <p:cNvSpPr txBox="1">
            <a:spLocks/>
          </p:cNvSpPr>
          <p:nvPr/>
        </p:nvSpPr>
        <p:spPr>
          <a:xfrm>
            <a:off x="636354" y="2192592"/>
            <a:ext cx="5827682"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cs typeface="Calibri"/>
            </a:endParaRPr>
          </a:p>
          <a:p>
            <a:pPr algn="l"/>
            <a:r>
              <a:rPr lang="en-US" sz="1800" dirty="0"/>
              <a:t>	“Your dad is getting out of prison.”</a:t>
            </a:r>
          </a:p>
          <a:p>
            <a:pPr algn="l"/>
            <a:r>
              <a:rPr lang="en-US" sz="1800" dirty="0"/>
              <a:t>	My breath caught between my mouth and lungs, unsure in which direction it was most needed. My heart hit the gas, rushing blood to parts of my body calling out for it, and my hands trembled. </a:t>
            </a:r>
            <a:r>
              <a:rPr lang="en-US" sz="1800" i="1" dirty="0"/>
              <a:t>What were those breathing counts again? Six in, six out? Six in, seven out? </a:t>
            </a:r>
            <a:r>
              <a:rPr lang="en-US" sz="1800" dirty="0"/>
              <a:t>Was I going to cry? I touched my face with a shaking hand to be sure I hadn’t already started. Nothing. My mother didn’t speak, and it no longer felt like a performance. It felt right to have all that space for my words, my feelings, whether or not they decided to show up and tell me how to respond. </a:t>
            </a:r>
          </a:p>
        </p:txBody>
      </p:sp>
      <p:pic>
        <p:nvPicPr>
          <p:cNvPr id="5" name="Picture 4" descr="A picture containing text&#10;&#10;Description automatically generated">
            <a:extLst>
              <a:ext uri="{FF2B5EF4-FFF2-40B4-BE49-F238E27FC236}">
                <a16:creationId xmlns:a16="http://schemas.microsoft.com/office/drawing/2014/main" id="{3BFB6B0C-25DD-2643-29A3-61A468BC686C}"/>
              </a:ext>
            </a:extLst>
          </p:cNvPr>
          <p:cNvPicPr>
            <a:picLocks noChangeAspect="1"/>
          </p:cNvPicPr>
          <p:nvPr/>
        </p:nvPicPr>
        <p:blipFill>
          <a:blip r:embed="rId3"/>
          <a:stretch>
            <a:fillRect/>
          </a:stretch>
        </p:blipFill>
        <p:spPr>
          <a:xfrm>
            <a:off x="6731534" y="1033727"/>
            <a:ext cx="1776112" cy="2701098"/>
          </a:xfrm>
          <a:prstGeom prst="rect">
            <a:avLst/>
          </a:prstGeom>
        </p:spPr>
      </p:pic>
    </p:spTree>
    <p:extLst>
      <p:ext uri="{BB962C8B-B14F-4D97-AF65-F5344CB8AC3E}">
        <p14:creationId xmlns:p14="http://schemas.microsoft.com/office/powerpoint/2010/main" val="165089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2630"/>
            <a:ext cx="9296400" cy="4652740"/>
          </a:xfrm>
        </p:spPr>
        <p:txBody>
          <a:bodyPr>
            <a:noAutofit/>
          </a:bodyPr>
          <a:lstStyle/>
          <a:p>
            <a:r>
              <a:rPr lang="en-US" sz="2800" dirty="0"/>
              <a:t>“In memoir, heart is the brain.” </a:t>
            </a:r>
            <a:br>
              <a:rPr lang="en-US" sz="2800" dirty="0"/>
            </a:br>
            <a:r>
              <a:rPr lang="en-US" sz="2800" dirty="0"/>
              <a:t>—Mary Karr</a:t>
            </a:r>
            <a:br>
              <a:rPr lang="en-US" sz="2800" dirty="0"/>
            </a:br>
            <a:br>
              <a:rPr lang="en-US" sz="2800" dirty="0"/>
            </a:br>
            <a:r>
              <a:rPr lang="en-US" sz="2800" dirty="0"/>
              <a:t>“A memoir is how one remembers one’s own life . . . ” </a:t>
            </a:r>
            <a:br>
              <a:rPr lang="en-US" sz="2800" dirty="0"/>
            </a:br>
            <a:r>
              <a:rPr lang="en-US" sz="2800" dirty="0"/>
              <a:t>—Ben Yagoda</a:t>
            </a:r>
            <a:br>
              <a:rPr lang="en-US" sz="2800" dirty="0">
                <a:latin typeface="Calibri"/>
                <a:cs typeface="Calibri"/>
              </a:rPr>
            </a:br>
            <a:r>
              <a:rPr lang="en-US" sz="2800" dirty="0">
                <a:latin typeface="Calibri"/>
                <a:cs typeface="Calibri"/>
              </a:rPr>
              <a:t>	</a:t>
            </a:r>
            <a:br>
              <a:rPr lang="en-US" sz="2800" dirty="0">
                <a:latin typeface="Calibri"/>
                <a:cs typeface="Calibri"/>
              </a:rPr>
            </a:br>
            <a:endParaRPr lang="en-US" sz="2800" b="1" dirty="0">
              <a:latin typeface="Gill Sans MT" panose="020B0502020104020203" pitchFamily="34" charset="0"/>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667BAAE-6207-4D15-DD24-1DF78C14F51D}"/>
              </a:ext>
            </a:extLst>
          </p:cNvPr>
          <p:cNvSpPr txBox="1">
            <a:spLocks/>
          </p:cNvSpPr>
          <p:nvPr/>
        </p:nvSpPr>
        <p:spPr>
          <a:xfrm>
            <a:off x="1351706" y="3235590"/>
            <a:ext cx="6874933" cy="29633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Calibri"/>
              <a:cs typeface="Calibri"/>
            </a:endParaRPr>
          </a:p>
        </p:txBody>
      </p:sp>
    </p:spTree>
    <p:extLst>
      <p:ext uri="{BB962C8B-B14F-4D97-AF65-F5344CB8AC3E}">
        <p14:creationId xmlns:p14="http://schemas.microsoft.com/office/powerpoint/2010/main" val="241819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521273" y="959530"/>
            <a:ext cx="8737016" cy="523220"/>
          </a:xfrm>
          <a:prstGeom prst="rect">
            <a:avLst/>
          </a:prstGeom>
          <a:noFill/>
        </p:spPr>
        <p:txBody>
          <a:bodyPr wrap="square" rtlCol="0">
            <a:spAutoFit/>
          </a:bodyPr>
          <a:lstStyle/>
          <a:p>
            <a:r>
              <a:rPr lang="en-US" sz="2800" b="1" i="1" dirty="0">
                <a:latin typeface="Gill Sans MT" panose="020B0502020104020203" pitchFamily="34" charset="0"/>
              </a:rPr>
              <a:t>Hourglass, </a:t>
            </a:r>
            <a:r>
              <a:rPr lang="en-US" sz="2800" b="1" dirty="0">
                <a:latin typeface="Gill Sans MT" panose="020B0502020104020203" pitchFamily="34" charset="0"/>
              </a:rPr>
              <a:t>by Dani Shapiro</a:t>
            </a:r>
            <a:endParaRPr lang="en-US" sz="2800" i="1" dirty="0"/>
          </a:p>
        </p:txBody>
      </p:sp>
      <p:sp>
        <p:nvSpPr>
          <p:cNvPr id="6" name="Title 1"/>
          <p:cNvSpPr txBox="1">
            <a:spLocks/>
          </p:cNvSpPr>
          <p:nvPr/>
        </p:nvSpPr>
        <p:spPr>
          <a:xfrm>
            <a:off x="426681" y="2255055"/>
            <a:ext cx="6657166"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cs typeface="Calibri"/>
              </a:rPr>
              <a:t> </a:t>
            </a:r>
            <a:br>
              <a:rPr lang="en-US" sz="2000" dirty="0">
                <a:cs typeface="Calibri"/>
              </a:rPr>
            </a:br>
            <a:br>
              <a:rPr lang="en-US" sz="2000" dirty="0">
                <a:cs typeface="Calibri"/>
              </a:rPr>
            </a:br>
            <a:r>
              <a:rPr lang="en-US" sz="2000" dirty="0">
                <a:cs typeface="Calibri"/>
              </a:rPr>
              <a:t>How do you suppose time works? A slippery succession of long hours adding up to ever-shorter days and years that disappear like falling dominoes? Near the end of her life, Grace Paley once remarked that the decades between fifty and eighty feel not like minutes, but seconds. I don’t know yet if this is the case, but I do know this: the decades that separate the young mother making her lists from the middle-aged woman discovering them feel like the membrane of a giant floating bubble. A pinprick and I’m back there. </a:t>
            </a:r>
            <a:endParaRPr lang="en-US" sz="2000" dirty="0"/>
          </a:p>
          <a:p>
            <a:pPr algn="l"/>
            <a:endParaRPr lang="en-US" sz="2000" dirty="0"/>
          </a:p>
        </p:txBody>
      </p:sp>
      <p:pic>
        <p:nvPicPr>
          <p:cNvPr id="8" name="Picture 7" descr="51bLL4m4WeL._SX326_BO1,204,203,200_.jpg">
            <a:extLst>
              <a:ext uri="{FF2B5EF4-FFF2-40B4-BE49-F238E27FC236}">
                <a16:creationId xmlns:a16="http://schemas.microsoft.com/office/drawing/2014/main" id="{174D4AD1-9361-4440-BF5C-8C3ED0FEE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920" y="963241"/>
            <a:ext cx="1422399" cy="2163955"/>
          </a:xfrm>
          <a:prstGeom prst="rect">
            <a:avLst/>
          </a:prstGeom>
          <a:ln>
            <a:solidFill>
              <a:srgbClr val="7F7F7F"/>
            </a:solidFill>
          </a:ln>
        </p:spPr>
      </p:pic>
    </p:spTree>
    <p:extLst>
      <p:ext uri="{BB962C8B-B14F-4D97-AF65-F5344CB8AC3E}">
        <p14:creationId xmlns:p14="http://schemas.microsoft.com/office/powerpoint/2010/main" val="406467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3E6E8D-DC57-2644-810E-EC788B7652E6}"/>
              </a:ext>
            </a:extLst>
          </p:cNvPr>
          <p:cNvSpPr txBox="1">
            <a:spLocks noGrp="1"/>
          </p:cNvSpPr>
          <p:nvPr>
            <p:ph type="title"/>
          </p:nvPr>
        </p:nvSpPr>
        <p:spPr>
          <a:xfrm>
            <a:off x="150471" y="509123"/>
            <a:ext cx="3840085" cy="1692794"/>
          </a:xfrm>
          <a:prstGeom prst="rect">
            <a:avLst/>
          </a:prstGeom>
        </p:spPr>
        <p:txBody>
          <a:bodyPr rtlCol="0">
            <a:normAutofit/>
          </a:bodyPr>
          <a:lstStyle/>
          <a:p>
            <a:r>
              <a:rPr lang="en-US" b="1" dirty="0">
                <a:latin typeface="Gill Sans MT" panose="020B0502020104020203" pitchFamily="34" charset="0"/>
              </a:rPr>
              <a:t>Takeaway</a:t>
            </a:r>
            <a:endParaRPr lang="en-US"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descr="shutterstock_553200793.jpg">
            <a:extLst>
              <a:ext uri="{FF2B5EF4-FFF2-40B4-BE49-F238E27FC236}">
                <a16:creationId xmlns:a16="http://schemas.microsoft.com/office/drawing/2014/main" id="{5403B3AE-F556-4540-A364-0D573D6E5F87}"/>
              </a:ext>
            </a:extLst>
          </p:cNvPr>
          <p:cNvPicPr>
            <a:picLocks noChangeAspect="1"/>
          </p:cNvPicPr>
          <p:nvPr/>
        </p:nvPicPr>
        <p:blipFill rotWithShape="1">
          <a:blip r:embed="rId2">
            <a:extLst>
              <a:ext uri="{28A0092B-C50C-407E-A947-70E740481C1C}">
                <a14:useLocalDpi xmlns:a14="http://schemas.microsoft.com/office/drawing/2010/main" val="0"/>
              </a:ext>
            </a:extLst>
          </a:blip>
          <a:srcRect l="29460" r="24454"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Content Placeholder 4">
            <a:extLst>
              <a:ext uri="{FF2B5EF4-FFF2-40B4-BE49-F238E27FC236}">
                <a16:creationId xmlns:a16="http://schemas.microsoft.com/office/drawing/2014/main" id="{BB393DB3-2B77-044B-B17E-ABEE1332C693}"/>
              </a:ext>
            </a:extLst>
          </p:cNvPr>
          <p:cNvSpPr txBox="1">
            <a:spLocks noGrp="1"/>
          </p:cNvSpPr>
          <p:nvPr>
            <p:ph idx="1"/>
          </p:nvPr>
        </p:nvSpPr>
        <p:spPr>
          <a:xfrm>
            <a:off x="150471" y="2431044"/>
            <a:ext cx="6967959" cy="3462228"/>
          </a:xfrm>
          <a:prstGeom prst="rect">
            <a:avLst/>
          </a:prstGeom>
        </p:spPr>
        <p:txBody>
          <a:bodyPr rtlCol="0">
            <a:noAutofit/>
          </a:bodyPr>
          <a:lstStyle/>
          <a:p>
            <a:pPr marL="0" indent="0">
              <a:buNone/>
            </a:pPr>
            <a:r>
              <a:rPr lang="en-US" sz="1800" dirty="0">
                <a:cs typeface="Calibri"/>
              </a:rPr>
              <a:t>• A way of writing that is philosophical, </a:t>
            </a:r>
          </a:p>
          <a:p>
            <a:pPr marL="0" indent="0">
              <a:buNone/>
            </a:pPr>
            <a:r>
              <a:rPr lang="en-US" sz="1800" dirty="0">
                <a:cs typeface="Calibri"/>
              </a:rPr>
              <a:t>informing, and musing. </a:t>
            </a:r>
            <a:br>
              <a:rPr lang="en-US" sz="1800" dirty="0">
                <a:cs typeface="Calibri"/>
              </a:rPr>
            </a:br>
            <a:br>
              <a:rPr lang="en-US" sz="1800" dirty="0">
                <a:cs typeface="Calibri"/>
              </a:rPr>
            </a:br>
            <a:r>
              <a:rPr lang="en-US" sz="1800" dirty="0">
                <a:cs typeface="Calibri"/>
              </a:rPr>
              <a:t>• Broadening the lens of your writing </a:t>
            </a:r>
            <a:br>
              <a:rPr lang="en-US" sz="1800" dirty="0">
                <a:cs typeface="Calibri"/>
              </a:rPr>
            </a:br>
            <a:r>
              <a:rPr lang="en-US" sz="1800" dirty="0">
                <a:cs typeface="Calibri"/>
              </a:rPr>
              <a:t>beyond what happened to you. </a:t>
            </a:r>
            <a:br>
              <a:rPr lang="en-US" sz="1800" dirty="0">
                <a:cs typeface="Calibri"/>
              </a:rPr>
            </a:br>
            <a:br>
              <a:rPr lang="en-US" sz="1800" dirty="0">
                <a:cs typeface="Calibri"/>
              </a:rPr>
            </a:br>
            <a:r>
              <a:rPr lang="en-US" sz="1800" b="1" dirty="0">
                <a:cs typeface="Calibri"/>
              </a:rPr>
              <a:t>Can be packaged as:</a:t>
            </a:r>
            <a:br>
              <a:rPr lang="en-US" sz="1800" b="1" dirty="0">
                <a:cs typeface="Calibri"/>
              </a:rPr>
            </a:br>
            <a:r>
              <a:rPr lang="en-US" sz="1800" dirty="0">
                <a:cs typeface="Calibri"/>
              </a:rPr>
              <a:t>- </a:t>
            </a:r>
            <a:r>
              <a:rPr lang="en-US" sz="1800" dirty="0"/>
              <a:t>the second-person (using “you” or “we”)</a:t>
            </a:r>
          </a:p>
          <a:p>
            <a:pPr marL="0" indent="0">
              <a:buNone/>
            </a:pPr>
            <a:r>
              <a:rPr lang="en-US" sz="1800" dirty="0"/>
              <a:t>- a musing that showcases the nature of something </a:t>
            </a:r>
          </a:p>
          <a:p>
            <a:pPr marL="0" indent="0">
              <a:buNone/>
            </a:pPr>
            <a:r>
              <a:rPr lang="en-US" sz="1800" dirty="0"/>
              <a:t>- a universal truth</a:t>
            </a:r>
          </a:p>
          <a:p>
            <a:pPr marL="0" indent="0">
              <a:buNone/>
            </a:pPr>
            <a:r>
              <a:rPr lang="en-US" sz="1800" dirty="0"/>
              <a:t>- a bigger picture message</a:t>
            </a:r>
          </a:p>
          <a:p>
            <a:pPr marL="0" indent="0">
              <a:buNone/>
            </a:pPr>
            <a:r>
              <a:rPr lang="en-US" sz="1800" dirty="0"/>
              <a:t>- a teaching</a:t>
            </a:r>
            <a:br>
              <a:rPr lang="en-US" sz="1800" dirty="0"/>
            </a:br>
            <a:endParaRPr lang="en-US" sz="1800" dirty="0">
              <a:cs typeface="Calibri"/>
            </a:endParaRPr>
          </a:p>
        </p:txBody>
      </p:sp>
    </p:spTree>
    <p:extLst>
      <p:ext uri="{BB962C8B-B14F-4D97-AF65-F5344CB8AC3E}">
        <p14:creationId xmlns:p14="http://schemas.microsoft.com/office/powerpoint/2010/main" val="192087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03492" y="653551"/>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How to Do Takeaway</a:t>
            </a:r>
            <a:endParaRPr lang="en-US" sz="4000" dirty="0"/>
          </a:p>
        </p:txBody>
      </p:sp>
      <p:sp>
        <p:nvSpPr>
          <p:cNvPr id="6" name="Title 1"/>
          <p:cNvSpPr txBox="1">
            <a:spLocks/>
          </p:cNvSpPr>
          <p:nvPr/>
        </p:nvSpPr>
        <p:spPr>
          <a:xfrm>
            <a:off x="563033" y="2123421"/>
            <a:ext cx="7046749" cy="39708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cs typeface="Calibri"/>
              </a:rPr>
              <a:t>• Look to your themes. All good takeaways</a:t>
            </a:r>
            <a:br>
              <a:rPr lang="en-US" sz="1800" dirty="0">
                <a:cs typeface="Calibri"/>
              </a:rPr>
            </a:br>
            <a:r>
              <a:rPr lang="en-US" sz="1800" dirty="0">
                <a:cs typeface="Calibri"/>
              </a:rPr>
              <a:t> stem from themes—connecting the reader </a:t>
            </a:r>
            <a:br>
              <a:rPr lang="en-US" sz="1800" dirty="0">
                <a:cs typeface="Calibri"/>
              </a:rPr>
            </a:br>
            <a:r>
              <a:rPr lang="en-US" sz="1800" dirty="0">
                <a:cs typeface="Calibri"/>
              </a:rPr>
              <a:t>to your message.</a:t>
            </a:r>
          </a:p>
          <a:p>
            <a:pPr algn="l"/>
            <a:br>
              <a:rPr lang="en-US" sz="1800" dirty="0">
                <a:cs typeface="Calibri"/>
              </a:rPr>
            </a:br>
            <a:r>
              <a:rPr lang="en-US" sz="1800" dirty="0">
                <a:cs typeface="Calibri"/>
              </a:rPr>
              <a:t>• Takeaway is a mirror. Turn your reflections </a:t>
            </a:r>
            <a:br>
              <a:rPr lang="en-US" sz="1800" dirty="0">
                <a:cs typeface="Calibri"/>
              </a:rPr>
            </a:br>
            <a:r>
              <a:rPr lang="en-US" sz="1800" dirty="0">
                <a:cs typeface="Calibri"/>
              </a:rPr>
              <a:t>outward, and there you’ll find entry points for takeaways. </a:t>
            </a:r>
          </a:p>
          <a:p>
            <a:pPr algn="l"/>
            <a:endParaRPr lang="en-US" sz="1800" dirty="0">
              <a:cs typeface="Calibri"/>
            </a:endParaRPr>
          </a:p>
          <a:p>
            <a:pPr algn="l"/>
            <a:r>
              <a:rPr lang="en-US" sz="1800" dirty="0">
                <a:cs typeface="Calibri"/>
              </a:rPr>
              <a:t>• Allow takeaway to settle in. Get used to this offering. It’s the answer to the question: What do you think about _____? It asks you to delve deeper into your subject matter, your experience, your message and to be a wise voice for the reader. You are an expert in your own experience. Let the reader see that.</a:t>
            </a:r>
          </a:p>
        </p:txBody>
      </p:sp>
      <p:pic>
        <p:nvPicPr>
          <p:cNvPr id="5" name="Picture 4" descr="shutterstock_108679115.jpg">
            <a:extLst>
              <a:ext uri="{FF2B5EF4-FFF2-40B4-BE49-F238E27FC236}">
                <a16:creationId xmlns:a16="http://schemas.microsoft.com/office/drawing/2014/main" id="{04F98456-CA6E-C645-B155-0D2117EB0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216" y="1820340"/>
            <a:ext cx="2125133" cy="2125133"/>
          </a:xfrm>
          <a:prstGeom prst="rect">
            <a:avLst/>
          </a:prstGeom>
        </p:spPr>
      </p:pic>
    </p:spTree>
    <p:extLst>
      <p:ext uri="{BB962C8B-B14F-4D97-AF65-F5344CB8AC3E}">
        <p14:creationId xmlns:p14="http://schemas.microsoft.com/office/powerpoint/2010/main" val="418339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03492" y="653551"/>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Example</a:t>
            </a:r>
            <a:endParaRPr lang="en-US" sz="4000" dirty="0"/>
          </a:p>
        </p:txBody>
      </p:sp>
      <p:sp>
        <p:nvSpPr>
          <p:cNvPr id="6" name="Title 1"/>
          <p:cNvSpPr txBox="1">
            <a:spLocks/>
          </p:cNvSpPr>
          <p:nvPr/>
        </p:nvSpPr>
        <p:spPr>
          <a:xfrm>
            <a:off x="784706" y="1956189"/>
            <a:ext cx="5325149" cy="39708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t>The comfort was enormous. I was an easier, </a:t>
            </a:r>
            <a:br>
              <a:rPr lang="en-US" sz="1800" dirty="0"/>
            </a:br>
            <a:r>
              <a:rPr lang="en-US" sz="1800" dirty="0"/>
              <a:t>stronger version of myself, as though I’d been </a:t>
            </a:r>
            <a:br>
              <a:rPr lang="en-US" sz="1800" dirty="0"/>
            </a:br>
            <a:r>
              <a:rPr lang="en-US" sz="1800" dirty="0"/>
              <a:t>coated from the inside out with a warm liquid armor. </a:t>
            </a:r>
          </a:p>
          <a:p>
            <a:pPr algn="l"/>
            <a:r>
              <a:rPr lang="en-US" sz="1800" dirty="0"/>
              <a:t>	It’s true—it’s a statement of fact—that alcohol was key to that feeling . . .</a:t>
            </a:r>
          </a:p>
          <a:p>
            <a:pPr algn="l"/>
            <a:r>
              <a:rPr lang="en-US" sz="1800" dirty="0"/>
              <a:t>	That may be one of liquor’s most profound and universal appeals to the alcoholic: the way it generates a sense of connection to others, the way it numbs social anxiety and dilutes feelings of isolation, gives you a sense of access to the world. You’re trapped in your own skin and thoughts; you drink; you are released, just like that. </a:t>
            </a:r>
          </a:p>
        </p:txBody>
      </p:sp>
      <p:pic>
        <p:nvPicPr>
          <p:cNvPr id="2" name="Picture 1" descr="41ZXgy9Gq-L._SY344_BO1,204,203,200_.jpg">
            <a:extLst>
              <a:ext uri="{FF2B5EF4-FFF2-40B4-BE49-F238E27FC236}">
                <a16:creationId xmlns:a16="http://schemas.microsoft.com/office/drawing/2014/main" id="{997A2CE6-C25B-035F-F428-15DABDDB3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583" y="2384344"/>
            <a:ext cx="2033711" cy="3127395"/>
          </a:xfrm>
          <a:prstGeom prst="rect">
            <a:avLst/>
          </a:prstGeom>
        </p:spPr>
      </p:pic>
    </p:spTree>
    <p:extLst>
      <p:ext uri="{BB962C8B-B14F-4D97-AF65-F5344CB8AC3E}">
        <p14:creationId xmlns:p14="http://schemas.microsoft.com/office/powerpoint/2010/main" val="47341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03492" y="653551"/>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Example</a:t>
            </a:r>
            <a:endParaRPr lang="en-US" sz="4000" dirty="0"/>
          </a:p>
        </p:txBody>
      </p:sp>
      <p:sp>
        <p:nvSpPr>
          <p:cNvPr id="4" name="TextBox 3">
            <a:extLst>
              <a:ext uri="{FF2B5EF4-FFF2-40B4-BE49-F238E27FC236}">
                <a16:creationId xmlns:a16="http://schemas.microsoft.com/office/drawing/2014/main" id="{4EFC624F-8C36-541B-0A81-A341AD1237EA}"/>
              </a:ext>
            </a:extLst>
          </p:cNvPr>
          <p:cNvSpPr txBox="1"/>
          <p:nvPr/>
        </p:nvSpPr>
        <p:spPr>
          <a:xfrm>
            <a:off x="498763" y="1820340"/>
            <a:ext cx="5986940" cy="4154984"/>
          </a:xfrm>
          <a:prstGeom prst="rect">
            <a:avLst/>
          </a:prstGeom>
          <a:noFill/>
        </p:spPr>
        <p:txBody>
          <a:bodyPr wrap="square" rtlCol="0">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On loss: </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This is the essential, avaricious nature of loss: it encompasses, without distinction, the trivial and the consequential, the abstract and the concrete, the merely misplaced and the permanently gone. </a:t>
            </a:r>
            <a:endParaRPr lang="en-US" sz="2400" dirty="0">
              <a:effectLst/>
            </a:endParaRPr>
          </a:p>
          <a:p>
            <a:pPr rtl="0">
              <a:spcBef>
                <a:spcPts val="0"/>
              </a:spcBef>
              <a:spcAft>
                <a:spcPts val="0"/>
              </a:spcAft>
            </a:pPr>
            <a:br>
              <a:rPr lang="en-US" sz="1800" b="0"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On finding: </a:t>
            </a:r>
            <a:endParaRPr lang="en-US" sz="2400" b="1" dirty="0">
              <a:effectLst/>
            </a:endParaRPr>
          </a:p>
          <a:p>
            <a:pPr rtl="0">
              <a:spcBef>
                <a:spcPts val="0"/>
              </a:spcBef>
              <a:spcAft>
                <a:spcPts val="0"/>
              </a:spcAft>
            </a:pPr>
            <a:br>
              <a:rPr lang="en-US" sz="2400" dirty="0"/>
            </a:br>
            <a:r>
              <a:rPr lang="en-US" sz="1800" b="0" i="0" u="none" strike="noStrike" dirty="0">
                <a:solidFill>
                  <a:srgbClr val="000000"/>
                </a:solidFill>
                <a:effectLst/>
                <a:latin typeface="Arial" panose="020B0604020202020204" pitchFamily="34" charset="0"/>
              </a:rPr>
              <a:t>Finding is usually rewarding and sometimes exhilarating: a reunion with something old or an encounter with something new, a happy meeting between ourselves and some previously missing or mysterious bit of the cosmos. </a:t>
            </a:r>
            <a:endParaRPr lang="en-US" sz="2400" dirty="0">
              <a:effectLst/>
            </a:endParaRPr>
          </a:p>
          <a:p>
            <a:endParaRPr lang="en-US" sz="2400" dirty="0"/>
          </a:p>
        </p:txBody>
      </p:sp>
      <p:pic>
        <p:nvPicPr>
          <p:cNvPr id="5" name="Picture 4" descr="A black and white cover with gold text&#10;&#10;Description automatically generated with low confidence">
            <a:extLst>
              <a:ext uri="{FF2B5EF4-FFF2-40B4-BE49-F238E27FC236}">
                <a16:creationId xmlns:a16="http://schemas.microsoft.com/office/drawing/2014/main" id="{B36CE718-E739-C670-4B92-1B9E76A1F4CC}"/>
              </a:ext>
            </a:extLst>
          </p:cNvPr>
          <p:cNvPicPr>
            <a:picLocks noChangeAspect="1"/>
          </p:cNvPicPr>
          <p:nvPr/>
        </p:nvPicPr>
        <p:blipFill>
          <a:blip r:embed="rId3"/>
          <a:stretch>
            <a:fillRect/>
          </a:stretch>
        </p:blipFill>
        <p:spPr>
          <a:xfrm>
            <a:off x="6956938" y="1066800"/>
            <a:ext cx="1688299" cy="2532449"/>
          </a:xfrm>
          <a:prstGeom prst="rect">
            <a:avLst/>
          </a:prstGeom>
        </p:spPr>
      </p:pic>
    </p:spTree>
    <p:extLst>
      <p:ext uri="{BB962C8B-B14F-4D97-AF65-F5344CB8AC3E}">
        <p14:creationId xmlns:p14="http://schemas.microsoft.com/office/powerpoint/2010/main" val="87328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F9E29A-DECA-FF4F-918E-86B23458A32B}"/>
              </a:ext>
            </a:extLst>
          </p:cNvPr>
          <p:cNvPicPr>
            <a:picLocks noChangeAspect="1"/>
          </p:cNvPicPr>
          <p:nvPr/>
        </p:nvPicPr>
        <p:blipFill>
          <a:blip r:embed="rId3"/>
          <a:stretch>
            <a:fillRect/>
          </a:stretch>
        </p:blipFill>
        <p:spPr>
          <a:xfrm>
            <a:off x="5123793" y="2837793"/>
            <a:ext cx="4020207" cy="4020207"/>
          </a:xfrm>
          <a:prstGeom prst="rect">
            <a:avLst/>
          </a:prstGeom>
        </p:spPr>
      </p:pic>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270934" y="402877"/>
            <a:ext cx="8737016" cy="707886"/>
          </a:xfrm>
          <a:prstGeom prst="rect">
            <a:avLst/>
          </a:prstGeom>
          <a:noFill/>
        </p:spPr>
        <p:txBody>
          <a:bodyPr wrap="square" rtlCol="0">
            <a:spAutoFit/>
          </a:bodyPr>
          <a:lstStyle/>
          <a:p>
            <a:pPr algn="ctr"/>
            <a:r>
              <a:rPr lang="en-US" sz="4000" b="1" dirty="0">
                <a:latin typeface="Gill Sans MT" panose="020B0502020104020203" pitchFamily="34" charset="0"/>
              </a:rPr>
              <a:t>Publishing &amp; Memoir</a:t>
            </a:r>
            <a:endParaRPr lang="en-US" sz="4000" i="1" dirty="0"/>
          </a:p>
        </p:txBody>
      </p:sp>
      <p:sp>
        <p:nvSpPr>
          <p:cNvPr id="6" name="Title 1"/>
          <p:cNvSpPr txBox="1">
            <a:spLocks/>
          </p:cNvSpPr>
          <p:nvPr/>
        </p:nvSpPr>
        <p:spPr>
          <a:xfrm>
            <a:off x="978630" y="1478818"/>
            <a:ext cx="7321623" cy="32173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Calibri"/>
                <a:cs typeface="Calibri"/>
              </a:rPr>
              <a:t>• Memoir’s rocky reception</a:t>
            </a:r>
          </a:p>
          <a:p>
            <a:pPr algn="l"/>
            <a:r>
              <a:rPr lang="en-US" sz="2400" dirty="0">
                <a:latin typeface="Calibri"/>
                <a:cs typeface="Calibri"/>
              </a:rPr>
              <a:t>• Why I think of memoir as the genre publishing loves to hate (Mary Karr calls it the bastard child)</a:t>
            </a:r>
          </a:p>
          <a:p>
            <a:pPr algn="l"/>
            <a:r>
              <a:rPr lang="en-US" sz="2400" dirty="0">
                <a:latin typeface="Calibri"/>
                <a:cs typeface="Calibri"/>
              </a:rPr>
              <a:t>• How to think about your publishing options</a:t>
            </a:r>
          </a:p>
          <a:p>
            <a:pPr algn="l"/>
            <a:r>
              <a:rPr lang="en-US" sz="2400" dirty="0">
                <a:latin typeface="Calibri"/>
                <a:cs typeface="Calibri"/>
              </a:rPr>
              <a:t>• Why memoir still needs to be sold on proposal</a:t>
            </a:r>
          </a:p>
          <a:p>
            <a:pPr algn="l"/>
            <a:r>
              <a:rPr lang="en-US" sz="2400" dirty="0">
                <a:latin typeface="Calibri"/>
                <a:cs typeface="Calibri"/>
              </a:rPr>
              <a:t> </a:t>
            </a:r>
            <a:br>
              <a:rPr lang="en-US" sz="2400" dirty="0"/>
            </a:br>
            <a:endParaRPr lang="en-US" sz="2400" dirty="0">
              <a:latin typeface="Calibri"/>
              <a:cs typeface="Calibri"/>
            </a:endParaRPr>
          </a:p>
        </p:txBody>
      </p:sp>
    </p:spTree>
    <p:extLst>
      <p:ext uri="{BB962C8B-B14F-4D97-AF65-F5344CB8AC3E}">
        <p14:creationId xmlns:p14="http://schemas.microsoft.com/office/powerpoint/2010/main" val="352954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638647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8031">
            <a:off x="479178" y="3014732"/>
            <a:ext cx="3278785" cy="3278785"/>
          </a:xfrm>
          <a:prstGeom prst="rect">
            <a:avLst/>
          </a:prstGeom>
        </p:spPr>
      </p:pic>
      <p:sp>
        <p:nvSpPr>
          <p:cNvPr id="2" name="Title 1"/>
          <p:cNvSpPr>
            <a:spLocks noGrp="1"/>
          </p:cNvSpPr>
          <p:nvPr>
            <p:ph type="title"/>
          </p:nvPr>
        </p:nvSpPr>
        <p:spPr>
          <a:xfrm>
            <a:off x="0" y="431823"/>
            <a:ext cx="9144000" cy="2346960"/>
          </a:xfrm>
        </p:spPr>
        <p:txBody>
          <a:bodyPr>
            <a:noAutofit/>
          </a:bodyPr>
          <a:lstStyle/>
          <a:p>
            <a:r>
              <a:rPr lang="en-US" sz="7200" b="1" dirty="0">
                <a:latin typeface="Gill Sans MT" panose="020B0502020104020203" pitchFamily="34" charset="0"/>
              </a:rPr>
              <a:t>QUESTIONS </a:t>
            </a:r>
            <a:br>
              <a:rPr lang="en-US" sz="7200" b="1" dirty="0">
                <a:latin typeface="Gill Sans MT" panose="020B0502020104020203" pitchFamily="34" charset="0"/>
              </a:rPr>
            </a:br>
            <a:r>
              <a:rPr lang="en-US" sz="7200" b="1" dirty="0">
                <a:latin typeface="Gill Sans MT" panose="020B0502020104020203" pitchFamily="34" charset="0"/>
              </a:rPr>
              <a:t>&amp; DISCUSSION</a:t>
            </a: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p:cNvSpPr txBox="1"/>
          <p:nvPr/>
        </p:nvSpPr>
        <p:spPr>
          <a:xfrm>
            <a:off x="5143662" y="3354824"/>
            <a:ext cx="3911600" cy="2862322"/>
          </a:xfrm>
          <a:prstGeom prst="rect">
            <a:avLst/>
          </a:prstGeom>
          <a:noFill/>
        </p:spPr>
        <p:txBody>
          <a:bodyPr wrap="square" rtlCol="0">
            <a:spAutoFit/>
          </a:bodyPr>
          <a:lstStyle/>
          <a:p>
            <a:r>
              <a:rPr lang="en-US" sz="2000" b="1" dirty="0"/>
              <a:t>Find Brooke online:</a:t>
            </a:r>
            <a:endParaRPr lang="en-US" sz="2000" dirty="0"/>
          </a:p>
          <a:p>
            <a:r>
              <a:rPr lang="en-US" sz="2000" dirty="0">
                <a:solidFill>
                  <a:srgbClr val="9900CC"/>
                </a:solidFill>
              </a:rPr>
              <a:t>brookewarner.com</a:t>
            </a:r>
          </a:p>
          <a:p>
            <a:r>
              <a:rPr lang="en-US" sz="2000" dirty="0">
                <a:solidFill>
                  <a:srgbClr val="9900CC"/>
                </a:solidFill>
              </a:rPr>
              <a:t>MagicOfMemoir.com</a:t>
            </a:r>
          </a:p>
          <a:p>
            <a:r>
              <a:rPr lang="en-US" sz="2000" dirty="0">
                <a:solidFill>
                  <a:srgbClr val="9900CC"/>
                </a:solidFill>
              </a:rPr>
              <a:t>WriteYourMemoirInSixMonths.com</a:t>
            </a:r>
          </a:p>
          <a:p>
            <a:endParaRPr lang="en-US" sz="2000" dirty="0"/>
          </a:p>
          <a:p>
            <a:r>
              <a:rPr lang="en-US" sz="2000" dirty="0"/>
              <a:t>warnercoaching</a:t>
            </a:r>
          </a:p>
          <a:p>
            <a:endParaRPr lang="en-US" sz="2000" dirty="0"/>
          </a:p>
          <a:p>
            <a:r>
              <a:rPr lang="en-US" sz="2000" dirty="0"/>
              <a:t>brooke_warner</a:t>
            </a:r>
          </a:p>
          <a:p>
            <a:endParaRPr lang="en-US" sz="2000" dirty="0"/>
          </a:p>
        </p:txBody>
      </p:sp>
      <p:pic>
        <p:nvPicPr>
          <p:cNvPr id="9" name="Picture 8" descr="facebook-icon--basic-round-social-iconset--s-icons-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965" y="4913959"/>
            <a:ext cx="418857" cy="418857"/>
          </a:xfrm>
          <a:prstGeom prst="rect">
            <a:avLst/>
          </a:prstGeom>
        </p:spPr>
      </p:pic>
      <p:pic>
        <p:nvPicPr>
          <p:cNvPr id="4" name="Picture 3" descr="A logo of a camera&#10;&#10;Description automatically generated with low confidence">
            <a:extLst>
              <a:ext uri="{FF2B5EF4-FFF2-40B4-BE49-F238E27FC236}">
                <a16:creationId xmlns:a16="http://schemas.microsoft.com/office/drawing/2014/main" id="{D2F4E6B7-C8C2-1BD7-720C-FC0B86DBD4B2}"/>
              </a:ext>
            </a:extLst>
          </p:cNvPr>
          <p:cNvPicPr>
            <a:picLocks noChangeAspect="1"/>
          </p:cNvPicPr>
          <p:nvPr/>
        </p:nvPicPr>
        <p:blipFill>
          <a:blip r:embed="rId4"/>
          <a:stretch>
            <a:fillRect/>
          </a:stretch>
        </p:blipFill>
        <p:spPr>
          <a:xfrm>
            <a:off x="4635198" y="5513725"/>
            <a:ext cx="418857" cy="418857"/>
          </a:xfrm>
          <a:prstGeom prst="rect">
            <a:avLst/>
          </a:prstGeom>
        </p:spPr>
      </p:pic>
    </p:spTree>
    <p:extLst>
      <p:ext uri="{BB962C8B-B14F-4D97-AF65-F5344CB8AC3E}">
        <p14:creationId xmlns:p14="http://schemas.microsoft.com/office/powerpoint/2010/main" val="399457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09601" y="643466"/>
            <a:ext cx="7907866" cy="707886"/>
          </a:xfrm>
          <a:prstGeom prst="rect">
            <a:avLst/>
          </a:prstGeom>
          <a:noFill/>
        </p:spPr>
        <p:txBody>
          <a:bodyPr wrap="square" rtlCol="0">
            <a:spAutoFit/>
          </a:bodyPr>
          <a:lstStyle/>
          <a:p>
            <a:pPr algn="ctr"/>
            <a:r>
              <a:rPr lang="en-US" sz="4000" b="1" dirty="0">
                <a:latin typeface="Gill Sans MT" panose="020B0502020104020203" pitchFamily="34" charset="0"/>
              </a:rPr>
              <a:t>What Is Memoir? </a:t>
            </a:r>
            <a:endParaRPr lang="en-US" sz="4000" dirty="0"/>
          </a:p>
        </p:txBody>
      </p:sp>
      <p:sp>
        <p:nvSpPr>
          <p:cNvPr id="5" name="TextBox 4">
            <a:extLst>
              <a:ext uri="{FF2B5EF4-FFF2-40B4-BE49-F238E27FC236}">
                <a16:creationId xmlns:a16="http://schemas.microsoft.com/office/drawing/2014/main" id="{9E68A81A-F4F5-A04A-B29E-7E5E0AB667D2}"/>
              </a:ext>
            </a:extLst>
          </p:cNvPr>
          <p:cNvSpPr txBox="1"/>
          <p:nvPr/>
        </p:nvSpPr>
        <p:spPr>
          <a:xfrm>
            <a:off x="4678337" y="2855242"/>
            <a:ext cx="3681024" cy="1569660"/>
          </a:xfrm>
          <a:prstGeom prst="rect">
            <a:avLst/>
          </a:prstGeom>
          <a:noFill/>
        </p:spPr>
        <p:txBody>
          <a:bodyPr wrap="square" rtlCol="0">
            <a:spAutoFit/>
          </a:bodyPr>
          <a:lstStyle/>
          <a:p>
            <a:r>
              <a:rPr lang="en-US" sz="2400" dirty="0"/>
              <a:t>A memoir is the story </a:t>
            </a:r>
            <a:r>
              <a:rPr lang="en-US" sz="2400" b="1" dirty="0"/>
              <a:t>from</a:t>
            </a:r>
            <a:r>
              <a:rPr lang="en-US" sz="2400" dirty="0"/>
              <a:t> a life; autobiography is the story of a life. </a:t>
            </a:r>
            <a:br>
              <a:rPr lang="en-US" sz="2400" dirty="0">
                <a:cs typeface="Calibri"/>
              </a:rPr>
            </a:br>
            <a:endParaRPr lang="en-US" sz="2400" dirty="0"/>
          </a:p>
        </p:txBody>
      </p:sp>
      <p:pic>
        <p:nvPicPr>
          <p:cNvPr id="8" name="Picture 7">
            <a:extLst>
              <a:ext uri="{FF2B5EF4-FFF2-40B4-BE49-F238E27FC236}">
                <a16:creationId xmlns:a16="http://schemas.microsoft.com/office/drawing/2014/main" id="{C5F649A4-4B26-344C-B050-778CE5006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94" y="2433131"/>
            <a:ext cx="3279360" cy="2190614"/>
          </a:xfrm>
          <a:prstGeom prst="rect">
            <a:avLst/>
          </a:prstGeom>
          <a:ln>
            <a:solidFill>
              <a:schemeClr val="accent2">
                <a:lumMod val="50000"/>
              </a:schemeClr>
            </a:solidFill>
          </a:ln>
        </p:spPr>
      </p:pic>
    </p:spTree>
    <p:extLst>
      <p:ext uri="{BB962C8B-B14F-4D97-AF65-F5344CB8AC3E}">
        <p14:creationId xmlns:p14="http://schemas.microsoft.com/office/powerpoint/2010/main" val="150998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56" y="2801559"/>
            <a:ext cx="5652883" cy="3395381"/>
          </a:xfrm>
        </p:spPr>
        <p:txBody>
          <a:bodyPr>
            <a:noAutofit/>
          </a:bodyPr>
          <a:lstStyle/>
          <a:p>
            <a:pPr algn="l"/>
            <a:r>
              <a:rPr lang="en-US" sz="2000" dirty="0">
                <a:latin typeface="Calibri"/>
                <a:cs typeface="Calibri"/>
              </a:rPr>
              <a:t>• The craft of memoir includes fiction craft—writing scenes and characters, using flashback and character development and dialogue. This is the “showing” part of memoir writing.</a:t>
            </a:r>
            <a:br>
              <a:rPr lang="en-US" sz="2000" dirty="0">
                <a:latin typeface="Calibri"/>
                <a:cs typeface="Calibri"/>
              </a:rPr>
            </a:br>
            <a:br>
              <a:rPr lang="en-US" sz="2000" dirty="0">
                <a:latin typeface="Calibri"/>
                <a:cs typeface="Calibri"/>
              </a:rPr>
            </a:br>
            <a:r>
              <a:rPr lang="en-US" sz="2000" dirty="0">
                <a:latin typeface="Calibri"/>
                <a:cs typeface="Calibri"/>
              </a:rPr>
              <a:t>• The articulation of self-understanding through reflection and takeaway. This is the “telling” part of memoir writing.</a:t>
            </a:r>
            <a:br>
              <a:rPr lang="en-US" sz="2000" b="1" i="1" dirty="0">
                <a:latin typeface="Calibri"/>
                <a:cs typeface="Calibri"/>
              </a:rPr>
            </a:br>
            <a:br>
              <a:rPr lang="en-US" sz="2000" b="1" i="1" dirty="0">
                <a:latin typeface="Calibri"/>
                <a:cs typeface="Calibri"/>
              </a:rPr>
            </a:br>
            <a:r>
              <a:rPr lang="en-US" sz="2000" dirty="0">
                <a:latin typeface="Calibri"/>
                <a:cs typeface="Calibri"/>
              </a:rPr>
              <a:t>• Offering readers an opportunity to enter into the “fictive dream.” </a:t>
            </a:r>
            <a:br>
              <a:rPr lang="en-US" sz="2000" dirty="0">
                <a:latin typeface="Calibri"/>
                <a:cs typeface="Calibri"/>
              </a:rPr>
            </a:br>
            <a:br>
              <a:rPr lang="en-US" sz="2000" dirty="0">
                <a:latin typeface="Calibri"/>
                <a:cs typeface="Calibri"/>
              </a:rPr>
            </a:br>
            <a:r>
              <a:rPr lang="en-US" sz="2000" dirty="0">
                <a:latin typeface="Calibri"/>
                <a:cs typeface="Calibri"/>
              </a:rPr>
              <a:t>• The protagonist—you—must transform. You are a changed person by the time the book is complete. </a:t>
            </a:r>
            <a:br>
              <a:rPr lang="en-US" sz="2000" dirty="0">
                <a:latin typeface="Calibri"/>
                <a:cs typeface="Calibri"/>
              </a:rPr>
            </a:br>
            <a:br>
              <a:rPr lang="en-US" sz="2000" dirty="0">
                <a:latin typeface="Calibri"/>
                <a:cs typeface="Calibri"/>
              </a:rPr>
            </a:br>
            <a:endParaRPr lang="en-US" sz="2000" dirty="0">
              <a:latin typeface="Calibri"/>
              <a:cs typeface="Calibri"/>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773876" y="338180"/>
            <a:ext cx="7907866" cy="1323439"/>
          </a:xfrm>
          <a:prstGeom prst="rect">
            <a:avLst/>
          </a:prstGeom>
          <a:noFill/>
        </p:spPr>
        <p:txBody>
          <a:bodyPr wrap="square" rtlCol="0">
            <a:spAutoFit/>
          </a:bodyPr>
          <a:lstStyle/>
          <a:p>
            <a:pPr algn="ctr"/>
            <a:r>
              <a:rPr lang="en-US" sz="4000" b="1" dirty="0">
                <a:latin typeface="Gill Sans MT" panose="020B0502020104020203" pitchFamily="34" charset="0"/>
              </a:rPr>
              <a:t>What Makes a </a:t>
            </a:r>
            <a:br>
              <a:rPr lang="en-US" sz="4000" b="1" dirty="0">
                <a:latin typeface="Gill Sans MT" panose="020B0502020104020203" pitchFamily="34" charset="0"/>
              </a:rPr>
            </a:br>
            <a:r>
              <a:rPr lang="en-US" sz="4000" b="1" dirty="0">
                <a:latin typeface="Gill Sans MT" panose="020B0502020104020203" pitchFamily="34" charset="0"/>
              </a:rPr>
              <a:t>Memoir a Memoir?</a:t>
            </a:r>
            <a:endParaRPr lang="en-US" sz="4000" dirty="0"/>
          </a:p>
        </p:txBody>
      </p:sp>
      <p:pic>
        <p:nvPicPr>
          <p:cNvPr id="6" name="Picture 5" descr="mind key.eps">
            <a:extLst>
              <a:ext uri="{FF2B5EF4-FFF2-40B4-BE49-F238E27FC236}">
                <a16:creationId xmlns:a16="http://schemas.microsoft.com/office/drawing/2014/main" id="{0A1A21DF-6924-4E48-84D0-BB386E6F6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303" y="1805151"/>
            <a:ext cx="3247697" cy="3247697"/>
          </a:xfrm>
          <a:prstGeom prst="rect">
            <a:avLst/>
          </a:prstGeom>
        </p:spPr>
      </p:pic>
    </p:spTree>
    <p:extLst>
      <p:ext uri="{BB962C8B-B14F-4D97-AF65-F5344CB8AC3E}">
        <p14:creationId xmlns:p14="http://schemas.microsoft.com/office/powerpoint/2010/main" val="32249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7" y="2335761"/>
            <a:ext cx="7705745" cy="3395381"/>
          </a:xfrm>
        </p:spPr>
        <p:txBody>
          <a:bodyPr>
            <a:noAutofit/>
          </a:bodyPr>
          <a:lstStyle/>
          <a:p>
            <a:pPr algn="l"/>
            <a:r>
              <a:rPr lang="en-US" sz="2200" dirty="0">
                <a:latin typeface="Calibri"/>
                <a:cs typeface="Calibri"/>
              </a:rPr>
              <a:t>• Finding and figuring out your angle on what it is you’re writing about</a:t>
            </a:r>
            <a:br>
              <a:rPr lang="en-US" sz="2200" b="1" i="1" dirty="0">
                <a:latin typeface="Calibri"/>
                <a:cs typeface="Calibri"/>
              </a:rPr>
            </a:br>
            <a:br>
              <a:rPr lang="en-US" sz="2200" b="1" i="1" dirty="0">
                <a:latin typeface="Calibri"/>
                <a:cs typeface="Calibri"/>
              </a:rPr>
            </a:br>
            <a:r>
              <a:rPr lang="en-US" sz="2200" dirty="0">
                <a:latin typeface="Calibri"/>
                <a:cs typeface="Calibri"/>
              </a:rPr>
              <a:t>• The importance of theme and choosing a container for your work</a:t>
            </a:r>
            <a:br>
              <a:rPr lang="en-US" sz="2200" dirty="0">
                <a:latin typeface="Calibri"/>
                <a:cs typeface="Calibri"/>
              </a:rPr>
            </a:br>
            <a:br>
              <a:rPr lang="en-US" sz="2200" dirty="0">
                <a:latin typeface="Calibri"/>
                <a:cs typeface="Calibri"/>
              </a:rPr>
            </a:br>
            <a:r>
              <a:rPr lang="en-US" sz="2200" dirty="0">
                <a:latin typeface="Calibri"/>
                <a:cs typeface="Calibri"/>
              </a:rPr>
              <a:t>• Understanding what your book is about—and writing with “</a:t>
            </a:r>
            <a:r>
              <a:rPr lang="en-US" sz="2200" dirty="0" err="1">
                <a:latin typeface="Calibri"/>
                <a:cs typeface="Calibri"/>
              </a:rPr>
              <a:t>aboutism</a:t>
            </a:r>
            <a:r>
              <a:rPr lang="en-US" sz="2200" dirty="0">
                <a:latin typeface="Calibri"/>
                <a:cs typeface="Calibri"/>
              </a:rPr>
              <a:t>” at the forefront </a:t>
            </a: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18066" y="717240"/>
            <a:ext cx="7907866" cy="1323439"/>
          </a:xfrm>
          <a:prstGeom prst="rect">
            <a:avLst/>
          </a:prstGeom>
          <a:noFill/>
        </p:spPr>
        <p:txBody>
          <a:bodyPr wrap="square" rtlCol="0">
            <a:spAutoFit/>
          </a:bodyPr>
          <a:lstStyle/>
          <a:p>
            <a:pPr algn="ctr"/>
            <a:r>
              <a:rPr lang="en-US" sz="4000" b="1" dirty="0">
                <a:latin typeface="Gill Sans MT" panose="020B0502020104020203" pitchFamily="34" charset="0"/>
              </a:rPr>
              <a:t>Your Memoir’s Relevance </a:t>
            </a:r>
            <a:br>
              <a:rPr lang="en-US" sz="4000" b="1" dirty="0">
                <a:latin typeface="Gill Sans MT" panose="020B0502020104020203" pitchFamily="34" charset="0"/>
              </a:rPr>
            </a:br>
            <a:r>
              <a:rPr lang="en-US" sz="4000" b="1" dirty="0">
                <a:latin typeface="Gill Sans MT" panose="020B0502020104020203" pitchFamily="34" charset="0"/>
              </a:rPr>
              <a:t>and Resonance </a:t>
            </a:r>
            <a:endParaRPr lang="en-US" sz="4000" dirty="0"/>
          </a:p>
        </p:txBody>
      </p:sp>
    </p:spTree>
    <p:extLst>
      <p:ext uri="{BB962C8B-B14F-4D97-AF65-F5344CB8AC3E}">
        <p14:creationId xmlns:p14="http://schemas.microsoft.com/office/powerpoint/2010/main" val="288892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7" y="2335761"/>
            <a:ext cx="7705745" cy="3395381"/>
          </a:xfrm>
        </p:spPr>
        <p:txBody>
          <a:bodyPr>
            <a:noAutofit/>
          </a:bodyPr>
          <a:lstStyle/>
          <a:p>
            <a:pPr algn="l"/>
            <a:r>
              <a:rPr lang="en-US" sz="2200" b="1" dirty="0">
                <a:latin typeface="Calibri"/>
                <a:cs typeface="Calibri"/>
              </a:rPr>
              <a:t>About:</a:t>
            </a:r>
            <a:br>
              <a:rPr lang="en-US" sz="2200" dirty="0">
                <a:latin typeface="Calibri"/>
                <a:cs typeface="Calibri"/>
              </a:rPr>
            </a:br>
            <a:r>
              <a:rPr lang="en-US" sz="2200" dirty="0">
                <a:latin typeface="Calibri"/>
                <a:cs typeface="Calibri"/>
              </a:rPr>
              <a:t>• Living with Complex PTSD</a:t>
            </a:r>
            <a:br>
              <a:rPr lang="en-US" sz="2200" dirty="0">
                <a:latin typeface="Calibri"/>
                <a:cs typeface="Calibri"/>
              </a:rPr>
            </a:br>
            <a:r>
              <a:rPr lang="en-US" sz="2200" dirty="0">
                <a:latin typeface="Calibri"/>
                <a:cs typeface="Calibri"/>
              </a:rPr>
              <a:t>• Trying to heal from childhood wounds</a:t>
            </a:r>
            <a:br>
              <a:rPr lang="en-US" sz="2200" dirty="0">
                <a:latin typeface="Calibri"/>
                <a:cs typeface="Calibri"/>
              </a:rPr>
            </a:br>
            <a:r>
              <a:rPr lang="en-US" sz="2200" dirty="0">
                <a:latin typeface="Calibri"/>
                <a:cs typeface="Calibri"/>
              </a:rPr>
              <a:t>• The role of Asian American expectations </a:t>
            </a:r>
            <a:br>
              <a:rPr lang="en-US" sz="2200" dirty="0">
                <a:latin typeface="Calibri"/>
                <a:cs typeface="Calibri"/>
              </a:rPr>
            </a:br>
            <a:r>
              <a:rPr lang="en-US" sz="2200" dirty="0">
                <a:latin typeface="Calibri"/>
                <a:cs typeface="Calibri"/>
              </a:rPr>
              <a:t>and parenting/pushing kids too hard</a:t>
            </a:r>
            <a:br>
              <a:rPr lang="en-US" sz="2200" dirty="0">
                <a:latin typeface="Calibri"/>
                <a:cs typeface="Calibri"/>
              </a:rPr>
            </a:br>
            <a:endParaRPr lang="en-US" sz="2200" dirty="0">
              <a:latin typeface="Calibri"/>
              <a:cs typeface="Calibri"/>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18066" y="717240"/>
            <a:ext cx="7907866" cy="1323439"/>
          </a:xfrm>
          <a:prstGeom prst="rect">
            <a:avLst/>
          </a:prstGeom>
          <a:noFill/>
        </p:spPr>
        <p:txBody>
          <a:bodyPr wrap="square" rtlCol="0">
            <a:spAutoFit/>
          </a:bodyPr>
          <a:lstStyle/>
          <a:p>
            <a:pPr algn="ctr"/>
            <a:r>
              <a:rPr lang="en-US" sz="4000" b="1" i="1" dirty="0">
                <a:latin typeface="Gill Sans MT" panose="020B0502020104020203" pitchFamily="34" charset="0"/>
              </a:rPr>
              <a:t>What My Bones Know, </a:t>
            </a:r>
            <a:r>
              <a:rPr lang="en-US" sz="4000" b="1" dirty="0">
                <a:latin typeface="Gill Sans MT" panose="020B0502020104020203" pitchFamily="34" charset="0"/>
              </a:rPr>
              <a:t>by Stephanie Foo</a:t>
            </a:r>
            <a:endParaRPr lang="en-US" sz="4000" dirty="0"/>
          </a:p>
        </p:txBody>
      </p:sp>
      <p:pic>
        <p:nvPicPr>
          <p:cNvPr id="4" name="Picture 3" descr="A book cover with flowers and bones&#10;&#10;Description automatically generated">
            <a:extLst>
              <a:ext uri="{FF2B5EF4-FFF2-40B4-BE49-F238E27FC236}">
                <a16:creationId xmlns:a16="http://schemas.microsoft.com/office/drawing/2014/main" id="{D8DD555B-0A88-E6A6-2295-46B19DE50F9C}"/>
              </a:ext>
            </a:extLst>
          </p:cNvPr>
          <p:cNvPicPr>
            <a:picLocks noChangeAspect="1"/>
          </p:cNvPicPr>
          <p:nvPr/>
        </p:nvPicPr>
        <p:blipFill>
          <a:blip r:embed="rId2"/>
          <a:stretch>
            <a:fillRect/>
          </a:stretch>
        </p:blipFill>
        <p:spPr>
          <a:xfrm>
            <a:off x="6410191" y="2622067"/>
            <a:ext cx="2014681" cy="3109075"/>
          </a:xfrm>
          <a:prstGeom prst="rect">
            <a:avLst/>
          </a:prstGeom>
        </p:spPr>
      </p:pic>
    </p:spTree>
    <p:extLst>
      <p:ext uri="{BB962C8B-B14F-4D97-AF65-F5344CB8AC3E}">
        <p14:creationId xmlns:p14="http://schemas.microsoft.com/office/powerpoint/2010/main" val="139867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7" y="2335761"/>
            <a:ext cx="7705745" cy="3395381"/>
          </a:xfrm>
        </p:spPr>
        <p:txBody>
          <a:bodyPr>
            <a:noAutofit/>
          </a:bodyPr>
          <a:lstStyle/>
          <a:p>
            <a:pPr algn="l"/>
            <a:r>
              <a:rPr lang="en-US" sz="2200" b="1" dirty="0">
                <a:latin typeface="Calibri"/>
                <a:cs typeface="Calibri"/>
              </a:rPr>
              <a:t>About:</a:t>
            </a:r>
            <a:br>
              <a:rPr lang="en-US" sz="2200" dirty="0">
                <a:latin typeface="Calibri"/>
                <a:cs typeface="Calibri"/>
              </a:rPr>
            </a:br>
            <a:r>
              <a:rPr lang="en-US" sz="2200" dirty="0">
                <a:latin typeface="Calibri"/>
                <a:cs typeface="Calibri"/>
              </a:rPr>
              <a:t>• Cheating and its aftermath</a:t>
            </a:r>
            <a:br>
              <a:rPr lang="en-US" sz="2200" dirty="0">
                <a:latin typeface="Calibri"/>
                <a:cs typeface="Calibri"/>
              </a:rPr>
            </a:br>
            <a:r>
              <a:rPr lang="en-US" sz="2200" dirty="0">
                <a:latin typeface="Calibri"/>
                <a:cs typeface="Calibri"/>
              </a:rPr>
              <a:t>• Divorce and all its perils</a:t>
            </a:r>
            <a:br>
              <a:rPr lang="en-US" sz="2200" dirty="0">
                <a:latin typeface="Calibri"/>
                <a:cs typeface="Calibri"/>
              </a:rPr>
            </a:br>
            <a:r>
              <a:rPr lang="en-US" sz="2200" dirty="0">
                <a:latin typeface="Calibri"/>
                <a:cs typeface="Calibri"/>
              </a:rPr>
              <a:t>• Motherhood and double standards</a:t>
            </a:r>
            <a:br>
              <a:rPr lang="en-US" sz="2200" dirty="0">
                <a:latin typeface="Calibri"/>
                <a:cs typeface="Calibri"/>
              </a:rPr>
            </a:br>
            <a:endParaRPr lang="en-US" sz="2200" dirty="0">
              <a:latin typeface="Calibri"/>
              <a:cs typeface="Calibri"/>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18066" y="717240"/>
            <a:ext cx="7907866" cy="1323439"/>
          </a:xfrm>
          <a:prstGeom prst="rect">
            <a:avLst/>
          </a:prstGeom>
          <a:noFill/>
        </p:spPr>
        <p:txBody>
          <a:bodyPr wrap="square" rtlCol="0">
            <a:spAutoFit/>
          </a:bodyPr>
          <a:lstStyle/>
          <a:p>
            <a:pPr algn="ctr"/>
            <a:r>
              <a:rPr lang="en-US" sz="4000" b="1" i="1" dirty="0">
                <a:latin typeface="Gill Sans MT" panose="020B0502020104020203" pitchFamily="34" charset="0"/>
              </a:rPr>
              <a:t>You Could Make This Place Beautiful</a:t>
            </a:r>
            <a:r>
              <a:rPr lang="en-US" sz="4000" b="1" dirty="0">
                <a:latin typeface="Gill Sans MT" panose="020B0502020104020203" pitchFamily="34" charset="0"/>
              </a:rPr>
              <a:t>, by Maggie Smith</a:t>
            </a:r>
            <a:endParaRPr lang="en-US" sz="4000" dirty="0"/>
          </a:p>
        </p:txBody>
      </p:sp>
      <p:pic>
        <p:nvPicPr>
          <p:cNvPr id="8" name="Picture 7" descr="A book cover with cut out letters&#10;&#10;Description automatically generated">
            <a:extLst>
              <a:ext uri="{FF2B5EF4-FFF2-40B4-BE49-F238E27FC236}">
                <a16:creationId xmlns:a16="http://schemas.microsoft.com/office/drawing/2014/main" id="{C0203A15-4282-F3EA-92BA-F9292CA01E57}"/>
              </a:ext>
            </a:extLst>
          </p:cNvPr>
          <p:cNvPicPr>
            <a:picLocks noChangeAspect="1"/>
          </p:cNvPicPr>
          <p:nvPr/>
        </p:nvPicPr>
        <p:blipFill>
          <a:blip r:embed="rId2"/>
          <a:stretch>
            <a:fillRect/>
          </a:stretch>
        </p:blipFill>
        <p:spPr>
          <a:xfrm>
            <a:off x="6137562" y="2806296"/>
            <a:ext cx="2133739" cy="3219928"/>
          </a:xfrm>
          <a:prstGeom prst="rect">
            <a:avLst/>
          </a:prstGeom>
        </p:spPr>
      </p:pic>
    </p:spTree>
    <p:extLst>
      <p:ext uri="{BB962C8B-B14F-4D97-AF65-F5344CB8AC3E}">
        <p14:creationId xmlns:p14="http://schemas.microsoft.com/office/powerpoint/2010/main" val="282559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27" y="2335761"/>
            <a:ext cx="7705745" cy="3395381"/>
          </a:xfrm>
        </p:spPr>
        <p:txBody>
          <a:bodyPr>
            <a:noAutofit/>
          </a:bodyPr>
          <a:lstStyle/>
          <a:p>
            <a:pPr algn="l"/>
            <a:r>
              <a:rPr lang="en-US" sz="2200" b="1" dirty="0">
                <a:latin typeface="Calibri"/>
                <a:cs typeface="Calibri"/>
              </a:rPr>
              <a:t>About:</a:t>
            </a:r>
            <a:br>
              <a:rPr lang="en-US" sz="2200" dirty="0">
                <a:latin typeface="Calibri"/>
                <a:cs typeface="Calibri"/>
              </a:rPr>
            </a:br>
            <a:r>
              <a:rPr lang="en-US" sz="2200" dirty="0">
                <a:latin typeface="Calibri"/>
                <a:cs typeface="Calibri"/>
              </a:rPr>
              <a:t>• Growing up without a dad/</a:t>
            </a:r>
            <a:br>
              <a:rPr lang="en-US" sz="2200" dirty="0">
                <a:latin typeface="Calibri"/>
                <a:cs typeface="Calibri"/>
              </a:rPr>
            </a:br>
            <a:r>
              <a:rPr lang="en-US" sz="2200" dirty="0">
                <a:latin typeface="Calibri"/>
                <a:cs typeface="Calibri"/>
              </a:rPr>
              <a:t>complicated relationship with his mom</a:t>
            </a:r>
            <a:br>
              <a:rPr lang="en-US" sz="2200" dirty="0">
                <a:latin typeface="Calibri"/>
                <a:cs typeface="Calibri"/>
              </a:rPr>
            </a:br>
            <a:r>
              <a:rPr lang="en-US" sz="2200" dirty="0">
                <a:latin typeface="Calibri"/>
                <a:cs typeface="Calibri"/>
              </a:rPr>
              <a:t>• Unlikely success story</a:t>
            </a:r>
            <a:br>
              <a:rPr lang="en-US" sz="2200" dirty="0">
                <a:latin typeface="Calibri"/>
                <a:cs typeface="Calibri"/>
              </a:rPr>
            </a:br>
            <a:r>
              <a:rPr lang="en-US" sz="2200" dirty="0">
                <a:latin typeface="Calibri"/>
                <a:cs typeface="Calibri"/>
              </a:rPr>
              <a:t>• Male/man culture  </a:t>
            </a:r>
            <a:br>
              <a:rPr lang="en-US" sz="2200" dirty="0">
                <a:latin typeface="Calibri"/>
                <a:cs typeface="Calibri"/>
              </a:rPr>
            </a:br>
            <a:endParaRPr lang="en-US" sz="2200" dirty="0">
              <a:latin typeface="Calibri"/>
              <a:cs typeface="Calibri"/>
            </a:endParaRPr>
          </a:p>
        </p:txBody>
      </p:sp>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18066" y="717240"/>
            <a:ext cx="7907866" cy="1323439"/>
          </a:xfrm>
          <a:prstGeom prst="rect">
            <a:avLst/>
          </a:prstGeom>
          <a:noFill/>
        </p:spPr>
        <p:txBody>
          <a:bodyPr wrap="square" rtlCol="0">
            <a:spAutoFit/>
          </a:bodyPr>
          <a:lstStyle/>
          <a:p>
            <a:pPr algn="ctr"/>
            <a:r>
              <a:rPr lang="en-US" sz="4000" b="1" i="1" dirty="0">
                <a:latin typeface="Gill Sans MT" panose="020B0502020104020203" pitchFamily="34" charset="0"/>
              </a:rPr>
              <a:t>The Tender Bar, </a:t>
            </a:r>
            <a:br>
              <a:rPr lang="en-US" sz="4000" b="1" dirty="0">
                <a:latin typeface="Gill Sans MT" panose="020B0502020104020203" pitchFamily="34" charset="0"/>
              </a:rPr>
            </a:br>
            <a:r>
              <a:rPr lang="en-US" sz="4000" b="1" dirty="0">
                <a:latin typeface="Gill Sans MT" panose="020B0502020104020203" pitchFamily="34" charset="0"/>
              </a:rPr>
              <a:t>by JR </a:t>
            </a:r>
            <a:r>
              <a:rPr lang="en-US" sz="4000" b="1" dirty="0" err="1">
                <a:latin typeface="Gill Sans MT" panose="020B0502020104020203" pitchFamily="34" charset="0"/>
              </a:rPr>
              <a:t>Moehringer</a:t>
            </a:r>
            <a:endParaRPr lang="en-US" sz="4000" dirty="0"/>
          </a:p>
        </p:txBody>
      </p:sp>
      <p:pic>
        <p:nvPicPr>
          <p:cNvPr id="9" name="Picture 8">
            <a:extLst>
              <a:ext uri="{FF2B5EF4-FFF2-40B4-BE49-F238E27FC236}">
                <a16:creationId xmlns:a16="http://schemas.microsoft.com/office/drawing/2014/main" id="{1B7B0308-6309-9C98-95E1-91F622E0E837}"/>
              </a:ext>
            </a:extLst>
          </p:cNvPr>
          <p:cNvPicPr>
            <a:picLocks noChangeAspect="1"/>
          </p:cNvPicPr>
          <p:nvPr/>
        </p:nvPicPr>
        <p:blipFill>
          <a:blip r:embed="rId2"/>
          <a:stretch>
            <a:fillRect/>
          </a:stretch>
        </p:blipFill>
        <p:spPr>
          <a:xfrm>
            <a:off x="6505730" y="2722671"/>
            <a:ext cx="2202004" cy="3395381"/>
          </a:xfrm>
          <a:prstGeom prst="rect">
            <a:avLst/>
          </a:prstGeom>
        </p:spPr>
      </p:pic>
    </p:spTree>
    <p:extLst>
      <p:ext uri="{BB962C8B-B14F-4D97-AF65-F5344CB8AC3E}">
        <p14:creationId xmlns:p14="http://schemas.microsoft.com/office/powerpoint/2010/main" val="255890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94649"/>
          </a:xfrm>
          <a:prstGeom prst="rect">
            <a:avLst/>
          </a:prstGeom>
          <a:solidFill>
            <a:srgbClr val="A323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p:cNvSpPr txBox="1"/>
          <p:nvPr/>
        </p:nvSpPr>
        <p:spPr>
          <a:xfrm>
            <a:off x="618067" y="568738"/>
            <a:ext cx="7907866" cy="707886"/>
          </a:xfrm>
          <a:prstGeom prst="rect">
            <a:avLst/>
          </a:prstGeom>
          <a:noFill/>
        </p:spPr>
        <p:txBody>
          <a:bodyPr wrap="square" rtlCol="0">
            <a:spAutoFit/>
          </a:bodyPr>
          <a:lstStyle/>
          <a:p>
            <a:pPr algn="ctr"/>
            <a:r>
              <a:rPr lang="en-US" sz="4000" b="1" dirty="0">
                <a:solidFill>
                  <a:srgbClr val="212121"/>
                </a:solidFill>
                <a:effectLst/>
                <a:latin typeface="Gill Sans MT" panose="020B0502020104020203" pitchFamily="34" charset="77"/>
                <a:ea typeface="Times New Roman" panose="02020603050405020304" pitchFamily="18" charset="0"/>
                <a:cs typeface="Calibri" panose="020F0502020204030204" pitchFamily="34" charset="0"/>
              </a:rPr>
              <a:t>Storytelling in Memoir</a:t>
            </a:r>
            <a:endParaRPr lang="en-US" sz="4000" b="1"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C04F603C-13B2-4318-BB21-E00FF9C89DC7}"/>
              </a:ext>
            </a:extLst>
          </p:cNvPr>
          <p:cNvPicPr>
            <a:picLocks noChangeAspect="1"/>
          </p:cNvPicPr>
          <p:nvPr/>
        </p:nvPicPr>
        <p:blipFill>
          <a:blip r:embed="rId2"/>
          <a:stretch>
            <a:fillRect/>
          </a:stretch>
        </p:blipFill>
        <p:spPr>
          <a:xfrm rot="21129905">
            <a:off x="3039952" y="1357489"/>
            <a:ext cx="1273629" cy="1273629"/>
          </a:xfrm>
          <a:prstGeom prst="rect">
            <a:avLst/>
          </a:prstGeom>
        </p:spPr>
      </p:pic>
      <p:pic>
        <p:nvPicPr>
          <p:cNvPr id="4" name="Picture 3" descr="A picture containing turner, kitchenware, propeller&#10;&#10;Description automatically generated">
            <a:extLst>
              <a:ext uri="{FF2B5EF4-FFF2-40B4-BE49-F238E27FC236}">
                <a16:creationId xmlns:a16="http://schemas.microsoft.com/office/drawing/2014/main" id="{FC85725F-EF0F-558B-29C5-248A085CEB85}"/>
              </a:ext>
            </a:extLst>
          </p:cNvPr>
          <p:cNvPicPr>
            <a:picLocks noChangeAspect="1"/>
          </p:cNvPicPr>
          <p:nvPr/>
        </p:nvPicPr>
        <p:blipFill>
          <a:blip r:embed="rId3"/>
          <a:stretch>
            <a:fillRect/>
          </a:stretch>
        </p:blipFill>
        <p:spPr>
          <a:xfrm>
            <a:off x="7254775" y="1082049"/>
            <a:ext cx="1435361" cy="1435361"/>
          </a:xfrm>
          <a:prstGeom prst="rect">
            <a:avLst/>
          </a:prstGeom>
        </p:spPr>
      </p:pic>
      <p:sp>
        <p:nvSpPr>
          <p:cNvPr id="5" name="Title 1">
            <a:extLst>
              <a:ext uri="{FF2B5EF4-FFF2-40B4-BE49-F238E27FC236}">
                <a16:creationId xmlns:a16="http://schemas.microsoft.com/office/drawing/2014/main" id="{7B7B2EB5-E051-7DF5-C438-4449450C0E40}"/>
              </a:ext>
            </a:extLst>
          </p:cNvPr>
          <p:cNvSpPr txBox="1">
            <a:spLocks/>
          </p:cNvSpPr>
          <p:nvPr/>
        </p:nvSpPr>
        <p:spPr>
          <a:xfrm>
            <a:off x="-430402" y="1084745"/>
            <a:ext cx="8956335" cy="18118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TELLING                    SHOWING</a:t>
            </a:r>
          </a:p>
        </p:txBody>
      </p:sp>
      <p:sp>
        <p:nvSpPr>
          <p:cNvPr id="6" name="TextBox 5">
            <a:extLst>
              <a:ext uri="{FF2B5EF4-FFF2-40B4-BE49-F238E27FC236}">
                <a16:creationId xmlns:a16="http://schemas.microsoft.com/office/drawing/2014/main" id="{E7E6D2F1-E310-0295-7E50-A9DD922C2CF5}"/>
              </a:ext>
            </a:extLst>
          </p:cNvPr>
          <p:cNvSpPr txBox="1"/>
          <p:nvPr/>
        </p:nvSpPr>
        <p:spPr>
          <a:xfrm>
            <a:off x="883164" y="2509436"/>
            <a:ext cx="3511282" cy="2554545"/>
          </a:xfrm>
          <a:prstGeom prst="rect">
            <a:avLst/>
          </a:prstGeom>
          <a:noFill/>
        </p:spPr>
        <p:txBody>
          <a:bodyPr wrap="none" rtlCol="0">
            <a:spAutoFit/>
          </a:bodyPr>
          <a:lstStyle/>
          <a:p>
            <a:r>
              <a:rPr lang="en-US" sz="2000" dirty="0"/>
              <a:t>• supplying information</a:t>
            </a:r>
          </a:p>
          <a:p>
            <a:r>
              <a:rPr lang="en-US" sz="2000" dirty="0"/>
              <a:t>• informing your reader of what</a:t>
            </a:r>
          </a:p>
          <a:p>
            <a:r>
              <a:rPr lang="en-US" sz="2000" dirty="0"/>
              <a:t>you want them to know</a:t>
            </a:r>
          </a:p>
          <a:p>
            <a:r>
              <a:rPr lang="en-US" sz="2000" dirty="0"/>
              <a:t>• using exposition or summary</a:t>
            </a:r>
          </a:p>
          <a:p>
            <a:r>
              <a:rPr lang="en-US" sz="2000" dirty="0"/>
              <a:t>• Using descriptive narration to</a:t>
            </a:r>
          </a:p>
          <a:p>
            <a:r>
              <a:rPr lang="en-US" sz="2000" dirty="0"/>
              <a:t>get to make a point rather (as </a:t>
            </a:r>
            <a:br>
              <a:rPr lang="en-US" sz="2000" dirty="0"/>
            </a:br>
            <a:r>
              <a:rPr lang="en-US" sz="2000" dirty="0"/>
              <a:t>opposed to painting a picture)</a:t>
            </a:r>
          </a:p>
          <a:p>
            <a:endParaRPr lang="en-US" sz="2000" dirty="0"/>
          </a:p>
        </p:txBody>
      </p:sp>
      <p:sp>
        <p:nvSpPr>
          <p:cNvPr id="9" name="TextBox 8">
            <a:extLst>
              <a:ext uri="{FF2B5EF4-FFF2-40B4-BE49-F238E27FC236}">
                <a16:creationId xmlns:a16="http://schemas.microsoft.com/office/drawing/2014/main" id="{B8F77AA2-60D1-7FDE-E22A-A6F968C3C044}"/>
              </a:ext>
            </a:extLst>
          </p:cNvPr>
          <p:cNvSpPr txBox="1"/>
          <p:nvPr/>
        </p:nvSpPr>
        <p:spPr>
          <a:xfrm>
            <a:off x="4992465" y="2467266"/>
            <a:ext cx="3533468" cy="2862322"/>
          </a:xfrm>
          <a:prstGeom prst="rect">
            <a:avLst/>
          </a:prstGeom>
          <a:noFill/>
        </p:spPr>
        <p:txBody>
          <a:bodyPr wrap="none" rtlCol="0">
            <a:spAutoFit/>
          </a:bodyPr>
          <a:lstStyle/>
          <a:p>
            <a:r>
              <a:rPr lang="en-US" sz="2000" dirty="0"/>
              <a:t>• making the reader feel they’re</a:t>
            </a:r>
          </a:p>
          <a:p>
            <a:r>
              <a:rPr lang="en-US" sz="2000" dirty="0"/>
              <a:t>with you, or even “inside” of</a:t>
            </a:r>
          </a:p>
          <a:p>
            <a:r>
              <a:rPr lang="en-US" sz="2000" dirty="0"/>
              <a:t>you—in your skin (consider the</a:t>
            </a:r>
          </a:p>
          <a:p>
            <a:r>
              <a:rPr lang="en-US" sz="2000" dirty="0"/>
              <a:t>“sensory” details we covered)</a:t>
            </a:r>
          </a:p>
          <a:p>
            <a:r>
              <a:rPr lang="en-US" sz="2000" dirty="0"/>
              <a:t>• using detailed descriptions,</a:t>
            </a:r>
          </a:p>
          <a:p>
            <a:r>
              <a:rPr lang="en-US" sz="2000" dirty="0"/>
              <a:t>actions, dialogue, interior</a:t>
            </a:r>
          </a:p>
          <a:p>
            <a:r>
              <a:rPr lang="en-US" sz="2000" dirty="0"/>
              <a:t>monologues, body language,</a:t>
            </a:r>
          </a:p>
          <a:p>
            <a:r>
              <a:rPr lang="en-US" sz="2000" dirty="0"/>
              <a:t>characterization, and setting to</a:t>
            </a:r>
          </a:p>
          <a:p>
            <a:r>
              <a:rPr lang="en-US" sz="2000" dirty="0"/>
              <a:t>pull readers into your story</a:t>
            </a:r>
          </a:p>
        </p:txBody>
      </p:sp>
    </p:spTree>
    <p:extLst>
      <p:ext uri="{BB962C8B-B14F-4D97-AF65-F5344CB8AC3E}">
        <p14:creationId xmlns:p14="http://schemas.microsoft.com/office/powerpoint/2010/main" val="352603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4689</TotalTime>
  <Words>2326</Words>
  <Application>Microsoft Macintosh PowerPoint</Application>
  <PresentationFormat>On-screen Show (4:3)</PresentationFormat>
  <Paragraphs>133</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Gill Sans MT</vt:lpstr>
      <vt:lpstr>Office Theme</vt:lpstr>
      <vt:lpstr>PowerPoint Presentation</vt:lpstr>
      <vt:lpstr>“In memoir, heart is the brain.”  —Mary Karr  “A memoir is how one remembers one’s own life . . . ”  —Ben Yagoda   </vt:lpstr>
      <vt:lpstr>PowerPoint Presentation</vt:lpstr>
      <vt:lpstr>• The craft of memoir includes fiction craft—writing scenes and characters, using flashback and character development and dialogue. This is the “showing” part of memoir writing.  • The articulation of self-understanding through reflection and takeaway. This is the “telling” part of memoir writing.  • Offering readers an opportunity to enter into the “fictive dream.”   • The protagonist—you—must transform. You are a changed person by the time the book is complete.   </vt:lpstr>
      <vt:lpstr>• Finding and figuring out your angle on what it is you’re writing about  • The importance of theme and choosing a container for your work  • Understanding what your book is about—and writing with “aboutism” at the forefront </vt:lpstr>
      <vt:lpstr>About: • Living with Complex PTSD • Trying to heal from childhood wounds • The role of Asian American expectations  and parenting/pushing kids too hard </vt:lpstr>
      <vt:lpstr>About: • Cheating and its aftermath • Divorce and all its perils • Motherhood and double standards </vt:lpstr>
      <vt:lpstr>About: • Growing up without a dad/ complicated relationship with his mom • Unlikely success story • Male/man culture   </vt:lpstr>
      <vt:lpstr>PowerPoint Presentation</vt:lpstr>
      <vt:lpstr>PowerPoint Presentation</vt:lpstr>
      <vt:lpstr>  Deepening Scene  • Being anchored—you must put your reader in a particular time and place, moving past generalities  • Descriptions—re-creating the space for your reader • Sensory details: beyond what you see: texture, smell, taste, sound • Action—something has to happen • Reflection &amp; Takeaway—there needs to be a pay-off for the reader—what sense do you make of what happened?  What is the universal truth?   How to Start and End a Scene • Look for movement—to a new place or an  emotional shift  • Consider embedded scenes and remember to  come back and close your loop • Pay attention to how you enter—place,  timing, tenses • Avoid cliffhangers—memoir doesn’t  need them   </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lpstr>PowerPoint Presentation</vt:lpstr>
      <vt:lpstr>Takeaway</vt:lpstr>
      <vt:lpstr>PowerPoint Presentation</vt:lpstr>
      <vt:lpstr>PowerPoint Presentation</vt:lpstr>
      <vt:lpstr>PowerPoint Presentation</vt:lpstr>
      <vt:lpstr>PowerPoint Presentation</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Warner</dc:creator>
  <cp:lastModifiedBy>Brooke Warner</cp:lastModifiedBy>
  <cp:revision>21</cp:revision>
  <cp:lastPrinted>2023-05-21T18:03:13Z</cp:lastPrinted>
  <dcterms:created xsi:type="dcterms:W3CDTF">2019-09-06T04:30:48Z</dcterms:created>
  <dcterms:modified xsi:type="dcterms:W3CDTF">2024-03-17T19:26:01Z</dcterms:modified>
</cp:coreProperties>
</file>