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b="1" spc="-128" sz="12800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2"/>
          <p:cNvSpPr/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ea against sky at sunset 1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each and sea at sunset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latter corners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Sea against sky at sunset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ea against sky at sunset"/>
          <p:cNvSpPr/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3.jpeg"/><Relationship Id="rId4" Type="http://schemas.openxmlformats.org/officeDocument/2006/relationships/image" Target="../media/image1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hyperlink" Target="http://PhillipsCovers.com" TargetMode="External"/><Relationship Id="rId4" Type="http://schemas.openxmlformats.org/officeDocument/2006/relationships/hyperlink" Target="mailto:info@PhillipsCovers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esentation is Everything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Presentation is Everything</a:t>
            </a:r>
          </a:p>
          <a:p>
            <a:pPr defTabSz="825500">
              <a:lnSpc>
                <a:spcPct val="100000"/>
              </a:lnSpc>
              <a:defRPr b="0" spc="-59" sz="6000">
                <a:latin typeface="Graphik Semibold"/>
                <a:ea typeface="Graphik Semibold"/>
                <a:cs typeface="Graphik Semibold"/>
                <a:sym typeface="Graphik Semibold"/>
              </a:defRPr>
            </a:pPr>
          </a:p>
          <a:p>
            <a:pPr defTabSz="825500">
              <a:lnSpc>
                <a:spcPct val="100000"/>
              </a:lnSpc>
              <a:defRPr b="0" spc="-59" sz="6000"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Cover Design and Formatting</a:t>
            </a:r>
          </a:p>
        </p:txBody>
      </p:sp>
      <p:sp>
        <p:nvSpPr>
          <p:cNvPr id="152" name="by Karen Phillips / PhillipsCovers.com"/>
          <p:cNvSpPr txBox="1"/>
          <p:nvPr>
            <p:ph type="subTitle" sz="quarter" idx="1"/>
          </p:nvPr>
        </p:nvSpPr>
        <p:spPr>
          <a:xfrm>
            <a:off x="1219200" y="7109970"/>
            <a:ext cx="21945600" cy="2250593"/>
          </a:xfrm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by Karen Phillips / PhillipsCovers.com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over Design"/>
          <p:cNvSpPr txBox="1"/>
          <p:nvPr>
            <p:ph type="title"/>
          </p:nvPr>
        </p:nvSpPr>
        <p:spPr>
          <a:xfrm>
            <a:off x="1219200" y="412345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Cover Design</a:t>
            </a:r>
          </a:p>
        </p:txBody>
      </p:sp>
      <p:sp>
        <p:nvSpPr>
          <p:cNvPr id="191" name="Examples"/>
          <p:cNvSpPr txBox="1"/>
          <p:nvPr>
            <p:ph type="body" idx="21"/>
          </p:nvPr>
        </p:nvSpPr>
        <p:spPr>
          <a:xfrm>
            <a:off x="1219200" y="2022294"/>
            <a:ext cx="21945602" cy="8326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Examples</a:t>
            </a:r>
          </a:p>
        </p:txBody>
      </p:sp>
      <p:pic>
        <p:nvPicPr>
          <p:cNvPr id="192" name="Traveler series covers.jpg" descr="Traveler series cover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892" y="8452136"/>
            <a:ext cx="12360352" cy="4633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Arabella series covers.png" descr="Arabella series cove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8137" y="3206438"/>
            <a:ext cx="13053863" cy="4607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"/>
          <p:cNvGrpSpPr/>
          <p:nvPr/>
        </p:nvGrpSpPr>
        <p:grpSpPr>
          <a:xfrm>
            <a:off x="13859546" y="8465354"/>
            <a:ext cx="9688784" cy="4607247"/>
            <a:chOff x="0" y="0"/>
            <a:chExt cx="9688782" cy="4607246"/>
          </a:xfrm>
        </p:grpSpPr>
        <p:pic>
          <p:nvPicPr>
            <p:cNvPr id="194" name="Hellsbane_book1_RGB_1600wide.jpg" descr="Hellsbane_book1_RGB_1600wid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071497" cy="4607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Hellsbane_book2_500x750.jpg" descr="Hellsbane_book2_500x750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08643" y="0"/>
              <a:ext cx="3071497" cy="4607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Hellsbane_book3_A_072813.jpg" descr="Hellsbane_book3_A_072813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617286" y="0"/>
              <a:ext cx="3071497" cy="4607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" name="FallIntoDeath_cover_eBook_1600x2560.jpg" descr="FallIntoDeath_cover_eBook_1600x2560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08189" y="3173482"/>
            <a:ext cx="2920725" cy="4673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GunsAndRoses_cover_eBook_1600x2560jpg.jpg" descr="GunsAndRoses_cover_eBook_1600x2560jpg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224458" y="3170952"/>
            <a:ext cx="2923887" cy="4678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KeysToDeath_cover_eBook_1600x2560.jpg" descr="KeysToDeath_cover_eBook_1600x2560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450068" y="3183365"/>
            <a:ext cx="2908370" cy="4653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over Design"/>
          <p:cNvSpPr txBox="1"/>
          <p:nvPr>
            <p:ph type="title"/>
          </p:nvPr>
        </p:nvSpPr>
        <p:spPr>
          <a:xfrm>
            <a:off x="1219200" y="1354810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Cover Design</a:t>
            </a:r>
          </a:p>
        </p:txBody>
      </p:sp>
      <p:sp>
        <p:nvSpPr>
          <p:cNvPr id="203" name="Print Book (front cover, spine, back cover)"/>
          <p:cNvSpPr txBox="1"/>
          <p:nvPr>
            <p:ph type="body" idx="21"/>
          </p:nvPr>
        </p:nvSpPr>
        <p:spPr>
          <a:xfrm>
            <a:off x="1219200" y="2964758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Print Book </a:t>
            </a:r>
            <a:r>
              <a:rPr>
                <a:latin typeface="Graphik"/>
                <a:ea typeface="Graphik"/>
                <a:cs typeface="Graphik"/>
                <a:sym typeface="Graphik"/>
              </a:rPr>
              <a:t>(front cover, spine, back cover)</a:t>
            </a:r>
          </a:p>
        </p:txBody>
      </p:sp>
      <p:sp>
        <p:nvSpPr>
          <p:cNvPr id="204" name="Matte cover finish is the traditional choice for fiction…"/>
          <p:cNvSpPr txBox="1"/>
          <p:nvPr>
            <p:ph type="body" idx="1"/>
          </p:nvPr>
        </p:nvSpPr>
        <p:spPr>
          <a:xfrm>
            <a:off x="4328355" y="4260322"/>
            <a:ext cx="17926077" cy="84836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Matte cover finish is the traditional choice for fiction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Size of book is very important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A teaser grabs the reader, then a short blurb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Author bio (if not inside) - at the very least author website URL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Reviews or one good quote from a reader/reviewer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Other books 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Imprint</a:t>
            </a:r>
          </a:p>
        </p:txBody>
      </p:sp>
      <p:sp>
        <p:nvSpPr>
          <p:cNvPr id="205" name="The cover is the packaging for your book!"/>
          <p:cNvSpPr txBox="1"/>
          <p:nvPr/>
        </p:nvSpPr>
        <p:spPr>
          <a:xfrm>
            <a:off x="11583453" y="10097808"/>
            <a:ext cx="11352398" cy="234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8">
              <a:defRPr sz="7400">
                <a:solidFill>
                  <a:schemeClr val="accent5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The cover is the packaging for your book!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over Design"/>
          <p:cNvSpPr txBox="1"/>
          <p:nvPr>
            <p:ph type="title"/>
          </p:nvPr>
        </p:nvSpPr>
        <p:spPr>
          <a:xfrm>
            <a:off x="1219200" y="1566974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Cover Design</a:t>
            </a:r>
          </a:p>
        </p:txBody>
      </p:sp>
      <p:sp>
        <p:nvSpPr>
          <p:cNvPr id="208" name="Examples"/>
          <p:cNvSpPr txBox="1"/>
          <p:nvPr>
            <p:ph type="body" idx="21"/>
          </p:nvPr>
        </p:nvSpPr>
        <p:spPr>
          <a:xfrm>
            <a:off x="1219200" y="3176922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Examples</a:t>
            </a:r>
          </a:p>
        </p:txBody>
      </p:sp>
      <p:pic>
        <p:nvPicPr>
          <p:cNvPr id="209" name="BookOne_5x8_cover_373 pages.pdf" descr="BookOne_5x8_cover_373 pages.pdf"/>
          <p:cNvPicPr>
            <a:picLocks noChangeAspect="1"/>
          </p:cNvPicPr>
          <p:nvPr/>
        </p:nvPicPr>
        <p:blipFill>
          <a:blip r:embed="rId3">
            <a:extLst/>
          </a:blip>
          <a:srcRect l="365" t="0" r="365" b="0"/>
          <a:stretch>
            <a:fillRect/>
          </a:stretch>
        </p:blipFill>
        <p:spPr>
          <a:xfrm>
            <a:off x="1847960" y="4479248"/>
            <a:ext cx="10066630" cy="754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46665" dir="7774920">
              <a:srgbClr val="000000">
                <a:alpha val="29938"/>
              </a:srgbClr>
            </a:outerShdw>
          </a:effectLst>
        </p:spPr>
      </p:pic>
      <p:pic>
        <p:nvPicPr>
          <p:cNvPr id="210" name="BakersfieldBoysClub_6x9_032920.pdf" descr="BakersfieldBoysClub_6x9_032920.pdf"/>
          <p:cNvPicPr>
            <a:picLocks noChangeAspect="1"/>
          </p:cNvPicPr>
          <p:nvPr/>
        </p:nvPicPr>
        <p:blipFill>
          <a:blip r:embed="rId4">
            <a:extLst/>
          </a:blip>
          <a:srcRect l="2707" t="0" r="2707" b="0"/>
          <a:stretch>
            <a:fillRect/>
          </a:stretch>
        </p:blipFill>
        <p:spPr>
          <a:xfrm>
            <a:off x="12790704" y="4479248"/>
            <a:ext cx="10066631" cy="754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46665" dir="7774920">
              <a:srgbClr val="000000">
                <a:alpha val="2993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ase Study"/>
          <p:cNvSpPr txBox="1"/>
          <p:nvPr>
            <p:ph type="title"/>
          </p:nvPr>
        </p:nvSpPr>
        <p:spPr>
          <a:xfrm>
            <a:off x="1219200" y="1551879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Case Study</a:t>
            </a:r>
          </a:p>
        </p:txBody>
      </p:sp>
      <p:sp>
        <p:nvSpPr>
          <p:cNvPr id="213" name="Murder Is Revealing…"/>
          <p:cNvSpPr txBox="1"/>
          <p:nvPr>
            <p:ph type="body" idx="21"/>
          </p:nvPr>
        </p:nvSpPr>
        <p:spPr>
          <a:xfrm>
            <a:off x="1219200" y="5024397"/>
            <a:ext cx="21945602" cy="36672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396239">
              <a:defRPr spc="-69" sz="6911"/>
            </a:pPr>
            <a:r>
              <a:t>Murder Is Revealing</a:t>
            </a:r>
          </a:p>
          <a:p>
            <a:pPr defTabSz="396239">
              <a:defRPr spc="-69" sz="6911">
                <a:latin typeface="Graphik"/>
                <a:ea typeface="Graphik"/>
                <a:cs typeface="Graphik"/>
                <a:sym typeface="Graphik"/>
              </a:defRPr>
            </a:pPr>
            <a:r>
              <a:t>by</a:t>
            </a:r>
          </a:p>
          <a:p>
            <a:pPr defTabSz="396239">
              <a:defRPr spc="-69" sz="6911">
                <a:latin typeface="Graphik"/>
                <a:ea typeface="Graphik"/>
                <a:cs typeface="Graphik"/>
                <a:sym typeface="Graphik"/>
              </a:defRPr>
            </a:pPr>
            <a:r>
              <a:t>Michelle Corbier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ase Study"/>
          <p:cNvSpPr txBox="1"/>
          <p:nvPr>
            <p:ph type="title"/>
          </p:nvPr>
        </p:nvSpPr>
        <p:spPr>
          <a:xfrm>
            <a:off x="1219200" y="1747068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Case Study</a:t>
            </a:r>
          </a:p>
        </p:txBody>
      </p:sp>
      <p:pic>
        <p:nvPicPr>
          <p:cNvPr id="216" name="MurderIsRevealing_cover_C1_likes best.jpg" descr="MurderIsRevealing_cover_C1_likes bes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120" y="4414610"/>
            <a:ext cx="4677294" cy="7013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MurderIsRevealing_cover_F1.jpg" descr="MurderIsRevealing_cover_F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70971" y="4414610"/>
            <a:ext cx="4677363" cy="701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MurderIsRevealing_cover_H1.jpg" descr="MurderIsRevealing_cover_H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25856" y="4414610"/>
            <a:ext cx="4677363" cy="701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MurderIsRevealing_cover_I1.jpg" descr="MurderIsRevealing_cover_I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80741" y="4414610"/>
            <a:ext cx="4677363" cy="7013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MurderIsRevealing_cover_small_500x800.jpg" descr="MurderIsRevealing_cover_small_500x8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7000" y="1778000"/>
            <a:ext cx="6350000" cy="1016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ase Study Using AI"/>
          <p:cNvSpPr txBox="1"/>
          <p:nvPr>
            <p:ph type="title"/>
          </p:nvPr>
        </p:nvSpPr>
        <p:spPr>
          <a:xfrm>
            <a:off x="1219200" y="1551879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Case Study Using AI</a:t>
            </a:r>
          </a:p>
        </p:txBody>
      </p:sp>
      <p:sp>
        <p:nvSpPr>
          <p:cNvPr id="224" name="Under An English Heaven…"/>
          <p:cNvSpPr txBox="1"/>
          <p:nvPr>
            <p:ph type="body" idx="21"/>
          </p:nvPr>
        </p:nvSpPr>
        <p:spPr>
          <a:xfrm>
            <a:off x="1219200" y="5024397"/>
            <a:ext cx="21945602" cy="36672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396239">
              <a:defRPr spc="-69" sz="6911"/>
            </a:pPr>
            <a:r>
              <a:t>Under An English Heaven</a:t>
            </a:r>
          </a:p>
          <a:p>
            <a:pPr defTabSz="396239">
              <a:defRPr spc="-69" sz="6911">
                <a:latin typeface="Graphik"/>
                <a:ea typeface="Graphik"/>
                <a:cs typeface="Graphik"/>
                <a:sym typeface="Graphik"/>
              </a:defRPr>
            </a:pPr>
            <a:r>
              <a:t>by</a:t>
            </a:r>
          </a:p>
          <a:p>
            <a:pPr defTabSz="396239">
              <a:defRPr spc="-69" sz="6911">
                <a:latin typeface="Graphik"/>
                <a:ea typeface="Graphik"/>
                <a:cs typeface="Graphik"/>
                <a:sym typeface="Graphik"/>
              </a:defRPr>
            </a:pPr>
            <a:r>
              <a:t>Alice Boatwright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ase Study"/>
          <p:cNvSpPr txBox="1"/>
          <p:nvPr>
            <p:ph type="title"/>
          </p:nvPr>
        </p:nvSpPr>
        <p:spPr>
          <a:xfrm>
            <a:off x="1219200" y="1747068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Case Study</a:t>
            </a:r>
          </a:p>
        </p:txBody>
      </p:sp>
      <p:pic>
        <p:nvPicPr>
          <p:cNvPr id="227" name="Book 1_cover_10-2-23.jpg" descr="Book 1_cover_10-2-2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0312" y="4414610"/>
            <a:ext cx="4667066" cy="701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Book 1_cover_10-12-23 dog2.jpg" descr="Book 1_cover_10-12-23 dog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09452" y="4407015"/>
            <a:ext cx="4677173" cy="7028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Book 1_cover_10-19-23.jpg" descr="Book 1_cover_10-19-2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63299" y="4398078"/>
            <a:ext cx="4689067" cy="7046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Book 1_cover_9-24-23.jpg" descr="Book 1_cover_9-24-2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7712" y="4426194"/>
            <a:ext cx="4667066" cy="7010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Book 1_cover_10-26-23 window 2 idea.jpg" descr="Book 1_cover_10-26-23 window 2 ide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4061" y="1502298"/>
            <a:ext cx="6755878" cy="10152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rmatting"/>
          <p:cNvSpPr txBox="1"/>
          <p:nvPr>
            <p:ph type="title"/>
          </p:nvPr>
        </p:nvSpPr>
        <p:spPr>
          <a:xfrm>
            <a:off x="1219200" y="1566974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Formatting</a:t>
            </a:r>
          </a:p>
        </p:txBody>
      </p:sp>
      <p:sp>
        <p:nvSpPr>
          <p:cNvPr id="235" name="Professional…"/>
          <p:cNvSpPr txBox="1"/>
          <p:nvPr>
            <p:ph type="body" idx="1"/>
          </p:nvPr>
        </p:nvSpPr>
        <p:spPr>
          <a:xfrm>
            <a:off x="3004754" y="4013200"/>
            <a:ext cx="20163023" cy="8483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Professional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Easy to read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White space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Margins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Limit widows and orphans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Author bio at back with contact info and a request for honest reviews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Excerpt from next book (if series) or other book</a:t>
            </a:r>
          </a:p>
        </p:txBody>
      </p:sp>
      <p:sp>
        <p:nvSpPr>
          <p:cNvPr id="236" name="Key Elements"/>
          <p:cNvSpPr txBox="1"/>
          <p:nvPr>
            <p:ph type="body" idx="21"/>
          </p:nvPr>
        </p:nvSpPr>
        <p:spPr>
          <a:xfrm>
            <a:off x="1219200" y="3176922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Key Elements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hy hire a cover artist?"/>
          <p:cNvSpPr txBox="1"/>
          <p:nvPr>
            <p:ph type="title"/>
          </p:nvPr>
        </p:nvSpPr>
        <p:spPr>
          <a:xfrm>
            <a:off x="1219200" y="3591656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Why hire a cover artist?</a:t>
            </a:r>
          </a:p>
        </p:txBody>
      </p:sp>
      <p:sp>
        <p:nvSpPr>
          <p:cNvPr id="155" name="“I won’t bother with a book if the cover is not professionally done.”…"/>
          <p:cNvSpPr txBox="1"/>
          <p:nvPr>
            <p:ph type="body" idx="21"/>
          </p:nvPr>
        </p:nvSpPr>
        <p:spPr>
          <a:xfrm>
            <a:off x="1193800" y="6423507"/>
            <a:ext cx="21945602" cy="1905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“I won’t bother with a book if the cover is not professionally done.”</a:t>
            </a:r>
          </a:p>
          <a:p>
            <a:pPr>
              <a:defRPr i="1">
                <a:latin typeface="Graphik"/>
                <a:ea typeface="Graphik"/>
                <a:cs typeface="Graphik"/>
                <a:sym typeface="Graphik"/>
              </a:defRPr>
            </a:pPr>
            <a:r>
              <a:t>—Phillips Covers client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Q &amp; A"/>
          <p:cNvSpPr txBox="1"/>
          <p:nvPr>
            <p:ph type="title"/>
          </p:nvPr>
        </p:nvSpPr>
        <p:spPr>
          <a:xfrm>
            <a:off x="1219200" y="1924654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Q &amp; A</a:t>
            </a:r>
          </a:p>
        </p:txBody>
      </p:sp>
      <p:sp>
        <p:nvSpPr>
          <p:cNvPr id="239" name="Karen Phillips…"/>
          <p:cNvSpPr txBox="1"/>
          <p:nvPr>
            <p:ph type="body" idx="21"/>
          </p:nvPr>
        </p:nvSpPr>
        <p:spPr>
          <a:xfrm>
            <a:off x="1219200" y="7626967"/>
            <a:ext cx="21945602" cy="38556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ctr"/>
          <a:lstStyle/>
          <a:p>
            <a:pPr/>
            <a:r>
              <a:t>Karen Phillips</a:t>
            </a:r>
          </a:p>
          <a:p>
            <a:pPr/>
            <a:r>
              <a:rPr>
                <a:hlinkClick r:id="rId3" invalidUrl="" action="" tgtFrame="" tooltip="" history="1" highlightClick="0" endSnd="0"/>
              </a:rPr>
              <a:t>PhillipsCovers.com</a:t>
            </a:r>
          </a:p>
          <a:p>
            <a:pPr/>
            <a:r>
              <a:rPr>
                <a:hlinkClick r:id="rId4" invalidUrl="" action="" tgtFrame="" tooltip="" history="1" highlightClick="0" endSnd="0"/>
              </a:rPr>
              <a:t>info@PhillipsCovers.com</a:t>
            </a:r>
          </a:p>
          <a:p>
            <a:pPr/>
            <a:r>
              <a:t>530-401-1541</a:t>
            </a:r>
          </a:p>
        </p:txBody>
      </p:sp>
      <p:sp>
        <p:nvSpPr>
          <p:cNvPr id="240" name="Thank you!"/>
          <p:cNvSpPr txBox="1"/>
          <p:nvPr/>
        </p:nvSpPr>
        <p:spPr>
          <a:xfrm>
            <a:off x="1219200" y="5042778"/>
            <a:ext cx="21945600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1780032">
              <a:lnSpc>
                <a:spcPct val="80000"/>
              </a:lnSpc>
              <a:defRPr spc="-102" sz="10293">
                <a:solidFill>
                  <a:schemeClr val="accent5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over Design"/>
          <p:cNvSpPr txBox="1"/>
          <p:nvPr>
            <p:ph type="title"/>
          </p:nvPr>
        </p:nvSpPr>
        <p:spPr>
          <a:xfrm>
            <a:off x="1219200" y="2544562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Cover Design</a:t>
            </a:r>
          </a:p>
        </p:txBody>
      </p:sp>
      <p:sp>
        <p:nvSpPr>
          <p:cNvPr id="158" name="What is important to know for both designer and author?…"/>
          <p:cNvSpPr txBox="1"/>
          <p:nvPr>
            <p:ph type="body" sz="half" idx="1"/>
          </p:nvPr>
        </p:nvSpPr>
        <p:spPr>
          <a:xfrm>
            <a:off x="4324095" y="5710756"/>
            <a:ext cx="16853410" cy="563616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What is important to know for both designer and author?</a:t>
            </a:r>
          </a:p>
          <a:p>
            <a:pPr marL="1689100"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Cost</a:t>
            </a:r>
          </a:p>
          <a:p>
            <a:pPr marL="1689100"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Will Artificial Intelligence (AI) be used?</a:t>
            </a:r>
          </a:p>
          <a:p>
            <a:pPr marL="1689100"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Examples of other covers client likes</a:t>
            </a:r>
          </a:p>
          <a:p>
            <a:pPr marL="1689100"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Contract</a:t>
            </a:r>
          </a:p>
        </p:txBody>
      </p:sp>
      <p:sp>
        <p:nvSpPr>
          <p:cNvPr id="159" name="The Process"/>
          <p:cNvSpPr txBox="1"/>
          <p:nvPr>
            <p:ph type="body" idx="21"/>
          </p:nvPr>
        </p:nvSpPr>
        <p:spPr>
          <a:xfrm>
            <a:off x="1219200" y="4154510"/>
            <a:ext cx="21945602" cy="8326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Process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What makes a good cover?"/>
          <p:cNvSpPr txBox="1"/>
          <p:nvPr>
            <p:ph type="title"/>
          </p:nvPr>
        </p:nvSpPr>
        <p:spPr>
          <a:xfrm>
            <a:off x="1219199" y="3129136"/>
            <a:ext cx="21945601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What makes a good cover?</a:t>
            </a:r>
          </a:p>
        </p:txBody>
      </p:sp>
      <p:sp>
        <p:nvSpPr>
          <p:cNvPr id="162" name="Front Cover - Key Elements"/>
          <p:cNvSpPr txBox="1"/>
          <p:nvPr>
            <p:ph type="body" idx="21"/>
          </p:nvPr>
        </p:nvSpPr>
        <p:spPr>
          <a:xfrm>
            <a:off x="1219199" y="5298694"/>
            <a:ext cx="21945603" cy="8326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Front Cover - Key Elements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makes a good cover?"/>
          <p:cNvSpPr txBox="1"/>
          <p:nvPr>
            <p:ph type="title"/>
          </p:nvPr>
        </p:nvSpPr>
        <p:spPr>
          <a:xfrm>
            <a:off x="1219200" y="3129136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What makes a good cover?</a:t>
            </a:r>
          </a:p>
        </p:txBody>
      </p:sp>
      <p:sp>
        <p:nvSpPr>
          <p:cNvPr id="165" name="Front Cover - Key Elements"/>
          <p:cNvSpPr txBox="1"/>
          <p:nvPr>
            <p:ph type="body" idx="21"/>
          </p:nvPr>
        </p:nvSpPr>
        <p:spPr>
          <a:xfrm>
            <a:off x="1219200" y="5298694"/>
            <a:ext cx="21945602" cy="8326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Front Cover - Key Elements</a:t>
            </a:r>
          </a:p>
        </p:txBody>
      </p:sp>
      <p:sp>
        <p:nvSpPr>
          <p:cNvPr id="166" name="Type that is readable at thumbnail size…"/>
          <p:cNvSpPr txBox="1"/>
          <p:nvPr/>
        </p:nvSpPr>
        <p:spPr>
          <a:xfrm>
            <a:off x="6551371" y="6573663"/>
            <a:ext cx="10656774" cy="4705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46100" indent="-546100" algn="l" defTabSz="2438338">
              <a:spcBef>
                <a:spcPts val="2400"/>
              </a:spcBef>
              <a:buSzPct val="150000"/>
              <a:buChar char="•"/>
              <a:defRPr sz="4400">
                <a:latin typeface="Graphik"/>
                <a:ea typeface="Graphik"/>
                <a:cs typeface="Graphik"/>
                <a:sym typeface="Graphik"/>
              </a:defRPr>
            </a:pPr>
            <a:r>
              <a:t>Type that is readable at thumbnail size</a:t>
            </a:r>
          </a:p>
          <a:p>
            <a:pPr marL="546100" indent="-546100" algn="l" defTabSz="2438338">
              <a:spcBef>
                <a:spcPts val="2400"/>
              </a:spcBef>
              <a:buSzPct val="150000"/>
              <a:buChar char="•"/>
              <a:defRPr sz="4400">
                <a:latin typeface="Graphik"/>
                <a:ea typeface="Graphik"/>
                <a:cs typeface="Graphik"/>
                <a:sym typeface="Graphik"/>
              </a:defRPr>
            </a:pPr>
            <a:r>
              <a:t>Genre is clear</a:t>
            </a:r>
          </a:p>
          <a:p>
            <a:pPr marL="546100" indent="-546100" algn="l" defTabSz="2438338">
              <a:spcBef>
                <a:spcPts val="2400"/>
              </a:spcBef>
              <a:buSzPct val="150000"/>
              <a:buChar char="•"/>
              <a:defRPr sz="4400">
                <a:latin typeface="Graphik"/>
                <a:ea typeface="Graphik"/>
                <a:cs typeface="Graphik"/>
                <a:sym typeface="Graphik"/>
              </a:defRPr>
            </a:pPr>
            <a:r>
              <a:t>Eye-catching</a:t>
            </a:r>
          </a:p>
          <a:p>
            <a:pPr marL="546100" indent="-546100" algn="l" defTabSz="2438338">
              <a:spcBef>
                <a:spcPts val="2400"/>
              </a:spcBef>
              <a:buSzPct val="150000"/>
              <a:buChar char="•"/>
              <a:defRPr sz="4400">
                <a:latin typeface="Graphik"/>
                <a:ea typeface="Graphik"/>
                <a:cs typeface="Graphik"/>
                <a:sym typeface="Graphik"/>
              </a:defRPr>
            </a:pPr>
            <a:r>
              <a:t>Not too busy</a:t>
            </a:r>
          </a:p>
          <a:p>
            <a:pPr marL="546100" indent="-546100" algn="l" defTabSz="2438338">
              <a:spcBef>
                <a:spcPts val="2400"/>
              </a:spcBef>
              <a:buSzPct val="150000"/>
              <a:buChar char="•"/>
              <a:defRPr sz="4400">
                <a:latin typeface="Graphik"/>
                <a:ea typeface="Graphik"/>
                <a:cs typeface="Graphik"/>
                <a:sym typeface="Graphik"/>
              </a:defRPr>
            </a:pPr>
            <a:r>
              <a:t>Mood and tone conveyed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enre Matching"/>
          <p:cNvSpPr txBox="1"/>
          <p:nvPr>
            <p:ph type="title"/>
          </p:nvPr>
        </p:nvSpPr>
        <p:spPr>
          <a:xfrm>
            <a:off x="1219200" y="3454978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Genre Matching</a:t>
            </a:r>
          </a:p>
        </p:txBody>
      </p:sp>
      <p:sp>
        <p:nvSpPr>
          <p:cNvPr id="169" name="What is genre matching?…"/>
          <p:cNvSpPr txBox="1"/>
          <p:nvPr>
            <p:ph type="body" sz="half" idx="1"/>
          </p:nvPr>
        </p:nvSpPr>
        <p:spPr>
          <a:xfrm>
            <a:off x="8208791" y="6097033"/>
            <a:ext cx="14958986" cy="639976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What is genre matching?</a:t>
            </a:r>
          </a:p>
          <a:p>
            <a:pPr>
              <a:defRPr>
                <a:latin typeface="Graphik"/>
                <a:ea typeface="Graphik"/>
                <a:cs typeface="Graphik"/>
                <a:sym typeface="Graphik"/>
              </a:defRPr>
            </a:pPr>
            <a:r>
              <a:t>First fit in, then stand out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6955" y="2666324"/>
            <a:ext cx="12770090" cy="1033144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Genre Match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Genre Matching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over Design"/>
          <p:cNvSpPr txBox="1"/>
          <p:nvPr>
            <p:ph type="title"/>
          </p:nvPr>
        </p:nvSpPr>
        <p:spPr>
          <a:xfrm>
            <a:off x="1219200" y="412345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Cover Design</a:t>
            </a:r>
          </a:p>
        </p:txBody>
      </p:sp>
      <p:sp>
        <p:nvSpPr>
          <p:cNvPr id="175" name="Cozy Mystery"/>
          <p:cNvSpPr txBox="1"/>
          <p:nvPr>
            <p:ph type="body" idx="21"/>
          </p:nvPr>
        </p:nvSpPr>
        <p:spPr>
          <a:xfrm>
            <a:off x="1219200" y="2022294"/>
            <a:ext cx="21945602" cy="8326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Cozy Mystery</a:t>
            </a:r>
          </a:p>
        </p:txBody>
      </p:sp>
      <p:pic>
        <p:nvPicPr>
          <p:cNvPr id="176" name="Birthdays_cover_500x800.jpg" descr="Birthdays_cover_500x8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3597" y="3467929"/>
            <a:ext cx="4237589" cy="678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Framed_cover_eBook_1600x2560.jpg" descr="Framed_cover_eBook_1600x256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44586" y="5888113"/>
            <a:ext cx="4237589" cy="678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Trapped_cover_eBook_1600x2560.jpg" descr="Trapped_cover_eBook_1600x256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1698" y="3465399"/>
            <a:ext cx="4237589" cy="678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Bittersweet_cover_eBook_1600x2560.jpg" descr="Bittersweet_cover_eBook_1600x2560.jpg"/>
          <p:cNvPicPr>
            <a:picLocks noChangeAspect="1"/>
          </p:cNvPicPr>
          <p:nvPr/>
        </p:nvPicPr>
        <p:blipFill>
          <a:blip r:embed="rId6">
            <a:extLst/>
          </a:blip>
          <a:srcRect l="0" t="1524" r="0" b="1524"/>
          <a:stretch>
            <a:fillRect/>
          </a:stretch>
        </p:blipFill>
        <p:spPr>
          <a:xfrm>
            <a:off x="9982957" y="5885583"/>
            <a:ext cx="4370817" cy="678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ADeadlyCombo_cover_eBook_1600x2560.jpg" descr="ADeadlyCombo_cover_eBook_1600x256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0980" y="5790174"/>
            <a:ext cx="4356894" cy="6971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ver Design"/>
          <p:cNvSpPr txBox="1"/>
          <p:nvPr>
            <p:ph type="title"/>
          </p:nvPr>
        </p:nvSpPr>
        <p:spPr>
          <a:xfrm>
            <a:off x="1219200" y="412345"/>
            <a:ext cx="21945600" cy="1727201"/>
          </a:xfrm>
          <a:prstGeom prst="rect">
            <a:avLst/>
          </a:prstGeom>
        </p:spPr>
        <p:txBody>
          <a:bodyPr/>
          <a:lstStyle>
            <a:lvl1pPr defTabSz="1999488">
              <a:defRPr b="1" spc="-104" sz="10496">
                <a:latin typeface="+mj-lt"/>
                <a:ea typeface="+mj-ea"/>
                <a:cs typeface="+mj-cs"/>
                <a:sym typeface="Charter Roman"/>
              </a:defRPr>
            </a:lvl1pPr>
          </a:lstStyle>
          <a:p>
            <a:pPr/>
            <a:r>
              <a:t>Cover Design</a:t>
            </a:r>
          </a:p>
        </p:txBody>
      </p:sp>
      <p:sp>
        <p:nvSpPr>
          <p:cNvPr id="183" name="Misc Genres"/>
          <p:cNvSpPr txBox="1"/>
          <p:nvPr>
            <p:ph type="body" idx="21"/>
          </p:nvPr>
        </p:nvSpPr>
        <p:spPr>
          <a:xfrm>
            <a:off x="1219200" y="2022294"/>
            <a:ext cx="21945602" cy="8326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Misc Genres</a:t>
            </a:r>
          </a:p>
        </p:txBody>
      </p:sp>
      <p:pic>
        <p:nvPicPr>
          <p:cNvPr id="184" name="madaminlace_cover_eBook_1600x2560.jpg" descr="madaminlace_cover_eBook_1600x256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1989" y="3467929"/>
            <a:ext cx="4237590" cy="6780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Florida_anthology_eBook cover_1600x2560_brighter.jpg" descr="Florida_anthology_eBook cover_1600x2560_bright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78062" y="5894459"/>
            <a:ext cx="4237589" cy="678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DarkBloodAwakens_cover_1502 pixels high.jpg" descr="DarkBloodAwakens_cover_1502 pixels high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99527" y="3490990"/>
            <a:ext cx="4209883" cy="6734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25toLife_cover_eBook_1600x2560.jpg" descr="25toLife_cover_eBook_1600x256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1399" y="5791768"/>
            <a:ext cx="4354903" cy="6967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oprano_cover_eBook_1600x2560.jpg" descr="Soprano_cover_eBook_1600x256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09866" y="5777805"/>
            <a:ext cx="4372356" cy="6995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harter Roman"/>
        <a:ea typeface="Charter Roman"/>
        <a:cs typeface="Charter Roman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harter Roman"/>
        <a:ea typeface="Charter Roman"/>
        <a:cs typeface="Charter Roman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