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Garamond" panose="02020404030301010803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9"/>
  </p:normalViewPr>
  <p:slideViewPr>
    <p:cSldViewPr snapToGrid="0" snapToObjects="1">
      <p:cViewPr varScale="1">
        <p:scale>
          <a:sx n="67" d="100"/>
          <a:sy n="67" d="100"/>
        </p:scale>
        <p:origin x="91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5f00a6d04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5f00a6d04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" name="Google Shape;18;p2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" name="Google Shape;20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" name="Google Shape;40;p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" name="Google Shape;47;p5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1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9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hormlhamilton.ne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mailto:authormlhamilton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/>
              <a:t>Crossing Genres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5060"/>
              <a:buNone/>
            </a:pPr>
            <a:r>
              <a:rPr lang="en-US" sz="4400"/>
              <a:t>ML Hamilton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Characteristics of a Murder Mystery</a:t>
            </a:r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Mystery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Complex Plot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Murder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Crime and Criminal</a:t>
            </a:r>
            <a:endParaRPr/>
          </a:p>
          <a:p>
            <a:pPr marL="285750" lvl="0" indent="-292100" algn="l" rtl="0">
              <a:spcBef>
                <a:spcPts val="1400"/>
              </a:spcBef>
              <a:spcAft>
                <a:spcPts val="0"/>
              </a:spcAft>
              <a:buSzPts val="4600"/>
              <a:buChar char="•"/>
            </a:pPr>
            <a:r>
              <a:rPr lang="en-US" sz="4000">
                <a:solidFill>
                  <a:srgbClr val="FF0000"/>
                </a:solidFill>
              </a:rPr>
              <a:t>RESEARCH</a:t>
            </a:r>
            <a:endParaRPr/>
          </a:p>
        </p:txBody>
      </p:sp>
      <p:pic>
        <p:nvPicPr>
          <p:cNvPr id="247" name="Google Shape;24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4270" y="2934446"/>
            <a:ext cx="4977153" cy="2699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Switching Genres Benefits</a:t>
            </a:r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680"/>
              <a:buChar char="•"/>
            </a:pPr>
            <a:r>
              <a:rPr lang="en-US" sz="3200"/>
              <a:t>Reach a new audience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/>
              <a:t>Hone your skills</a:t>
            </a:r>
            <a:endParaRPr/>
          </a:p>
          <a:p>
            <a:pPr marL="285750" lvl="0" indent="-285750" algn="l" rtl="0">
              <a:spcBef>
                <a:spcPts val="1240"/>
              </a:spcBef>
              <a:spcAft>
                <a:spcPts val="0"/>
              </a:spcAft>
              <a:buSzPts val="3680"/>
              <a:buChar char="•"/>
            </a:pPr>
            <a:r>
              <a:rPr lang="en-US" sz="3200"/>
              <a:t>Avoid being a one-trick pony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9582" y="2556932"/>
            <a:ext cx="2678205" cy="346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Switching Genres Difficulty</a:t>
            </a:r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Loss of some readers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Building a new audience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Splitting Resources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Keeping everything straight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Not writing as “fast” as your readers read</a:t>
            </a:r>
            <a:endParaRPr/>
          </a:p>
        </p:txBody>
      </p:sp>
      <p:pic>
        <p:nvPicPr>
          <p:cNvPr id="261" name="Google Shape;26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2" y="2556932"/>
            <a:ext cx="3558986" cy="3558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Suggestions for Switching Genres</a:t>
            </a:r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Know why you want to switch.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Set a goal.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Create a book calendar or considered ending one genre and focusing on another.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Be careful about using different pen names. You built an audience with your first name. Think long and hard before you switch it.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Read, read, read in your new genre.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Final Thoughts</a:t>
            </a:r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Make sure you enjoy reading the genre you’re writing in.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Join a critique group of people who write in your new genre.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Find editors who specialize in your new genre.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Be patient! Being a writer is playing the long game. Don’t expect instant results!</a:t>
            </a:r>
            <a:endParaRPr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/>
              <a:t>Five-year rule.</a:t>
            </a:r>
            <a:endParaRPr/>
          </a:p>
        </p:txBody>
      </p:sp>
      <p:pic>
        <p:nvPicPr>
          <p:cNvPr id="274" name="Google Shape;27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259065">
            <a:off x="9335005" y="1102534"/>
            <a:ext cx="1676649" cy="1644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Contact Information</a:t>
            </a:r>
            <a:endParaRPr/>
          </a:p>
        </p:txBody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M.L. Hamilton</a:t>
            </a:r>
            <a:endParaRPr sz="2800"/>
          </a:p>
          <a:p>
            <a:pPr marL="742950" lvl="1" indent="-332105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Website: </a:t>
            </a:r>
            <a:r>
              <a:rPr lang="en-US" sz="2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www.authormlhamilton.net</a:t>
            </a:r>
            <a:endParaRPr sz="2800">
              <a:solidFill>
                <a:srgbClr val="0000FF"/>
              </a:solidFill>
            </a:endParaRPr>
          </a:p>
          <a:p>
            <a:pPr marL="742950" lvl="1" indent="-332105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Email: </a:t>
            </a:r>
            <a:r>
              <a:rPr lang="en-US" sz="2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authormlhamilton@gmail.com</a:t>
            </a:r>
            <a:endParaRPr sz="2800">
              <a:solidFill>
                <a:srgbClr val="0000FF"/>
              </a:solidFill>
            </a:endParaRPr>
          </a:p>
          <a:p>
            <a:pPr marL="742950" lvl="1" indent="-332105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Address: P.O. Box 2556</a:t>
            </a:r>
            <a:endParaRPr sz="2800"/>
          </a:p>
          <a:p>
            <a:pPr marL="20002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Elk Grove, CA 95759</a:t>
            </a:r>
            <a:endParaRPr sz="2800"/>
          </a:p>
          <a:p>
            <a:pPr marL="20002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Questions?</a:t>
            </a:r>
            <a:endParaRPr sz="2800"/>
          </a:p>
        </p:txBody>
      </p:sp>
      <p:pic>
        <p:nvPicPr>
          <p:cNvPr id="281" name="Google Shape;28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2700" y="2231750"/>
            <a:ext cx="3969251" cy="396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"/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"/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"/>
                                        <p:tgtEl>
                                          <p:spTgt spid="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"/>
                                        <p:tgtEl>
                                          <p:spTgt spid="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70374">
            <a:off x="9227456" y="1409770"/>
            <a:ext cx="1906647" cy="250762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About me</a:t>
            </a: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1295400" y="2556927"/>
            <a:ext cx="96012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397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32"/>
              <a:buChar char="•"/>
            </a:pPr>
            <a:r>
              <a:rPr lang="en-US" sz="2480"/>
              <a:t>Single mother of three sons/one daughter-in-law</a:t>
            </a:r>
            <a:endParaRPr sz="2480"/>
          </a:p>
          <a:p>
            <a:pPr marL="285750" lvl="0" indent="0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SzPts val="770"/>
              <a:buNone/>
            </a:pPr>
            <a:endParaRPr sz="1679"/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5050" y="1767153"/>
            <a:ext cx="2718050" cy="362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 rotWithShape="1">
          <a:blip r:embed="rId5">
            <a:alphaModFix/>
          </a:blip>
          <a:srcRect t="12996" b="12989"/>
          <a:stretch/>
        </p:blipFill>
        <p:spPr>
          <a:xfrm rot="1445578">
            <a:off x="8397197" y="3469261"/>
            <a:ext cx="2758799" cy="206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8775" y="1640100"/>
            <a:ext cx="3007825" cy="401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07440" y="2870982"/>
            <a:ext cx="2293257" cy="111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452502">
            <a:off x="6629657" y="2687024"/>
            <a:ext cx="4211059" cy="2494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1295400" y="2996425"/>
            <a:ext cx="49158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11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750"/>
              <a:buChar char="•"/>
            </a:pPr>
            <a:r>
              <a:rPr lang="en-US" sz="2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Grandmother of Zoey</a:t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1295400" y="3635763"/>
            <a:ext cx="5652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Char char="•"/>
            </a:pPr>
            <a:r>
              <a:rPr lang="en-US" sz="2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Pet parent to three dogs and one cat</a:t>
            </a: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1295400" y="4314950"/>
            <a:ext cx="49158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Char char="•"/>
            </a:pPr>
            <a:r>
              <a:rPr lang="en-US" sz="2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High school English teacher of 29 years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1295400" y="5363425"/>
            <a:ext cx="5107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Char char="•"/>
            </a:pPr>
            <a:r>
              <a:rPr lang="en-US" sz="2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Author of more than 65 books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About me</a:t>
            </a:r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1295400" y="2556931"/>
            <a:ext cx="96012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President of NCPA</a:t>
            </a:r>
            <a:endParaRPr/>
          </a:p>
        </p:txBody>
      </p:sp>
      <p:pic>
        <p:nvPicPr>
          <p:cNvPr id="175" name="Google Shape;17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8377" y="3580653"/>
            <a:ext cx="38100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45166">
            <a:off x="7735800" y="3342962"/>
            <a:ext cx="3589772" cy="187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3495" y="4714192"/>
            <a:ext cx="4805007" cy="149459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/>
        </p:nvSpPr>
        <p:spPr>
          <a:xfrm>
            <a:off x="1295400" y="3145550"/>
            <a:ext cx="6366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Char char="•"/>
            </a:pPr>
            <a:r>
              <a:rPr lang="en-US" sz="2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Manager of California State Fair Authors Booth</a:t>
            </a:r>
            <a:endParaRPr/>
          </a:p>
        </p:txBody>
      </p:sp>
      <p:sp>
        <p:nvSpPr>
          <p:cNvPr id="179" name="Google Shape;179;p21"/>
          <p:cNvSpPr txBox="1"/>
          <p:nvPr/>
        </p:nvSpPr>
        <p:spPr>
          <a:xfrm>
            <a:off x="1295400" y="3766275"/>
            <a:ext cx="3000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Char char="•"/>
            </a:pPr>
            <a:r>
              <a:rPr lang="en-US" sz="24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Editor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About me:</a:t>
            </a:r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2010 First New Year’s Resolution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To get serious about my writing by either finding an agent or a publisher.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100’s of query letters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One (1) response</a:t>
            </a:r>
            <a:endParaRPr/>
          </a:p>
          <a:p>
            <a:pPr marL="742950" lvl="1" indent="-13970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/>
          </a:p>
        </p:txBody>
      </p:sp>
      <p:pic>
        <p:nvPicPr>
          <p:cNvPr id="186" name="Google Shape;18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4701" y="3542003"/>
            <a:ext cx="3752476" cy="2604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91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Epic Fantasies</a:t>
            </a:r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4294967295"/>
          </p:nvPr>
        </p:nvSpPr>
        <p:spPr>
          <a:xfrm>
            <a:off x="806823" y="2349208"/>
            <a:ext cx="9601200" cy="3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Five years (5) and five (5) books with Wild Wolf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All epic fantasies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Built audience in England and US</a:t>
            </a:r>
            <a:endParaRPr/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9474" y="4147849"/>
            <a:ext cx="1373973" cy="206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0901" y="4147861"/>
            <a:ext cx="1373975" cy="206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2326" y="4148274"/>
            <a:ext cx="1373975" cy="206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8200" y="4147824"/>
            <a:ext cx="1373973" cy="206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54075" y="4147488"/>
            <a:ext cx="1373973" cy="2063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Characteristic of an Epic Fantasy</a:t>
            </a:r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Large world building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Many characters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Multiple generations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Some sort of magical power source</a:t>
            </a:r>
            <a:endParaRPr/>
          </a:p>
          <a:p>
            <a:pPr marL="285750" lvl="0" indent="-285750" algn="l" rtl="0">
              <a:spcBef>
                <a:spcPts val="116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A Hero’s Journey</a:t>
            </a: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110490" algn="l" rtl="0"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1471" y="2789518"/>
            <a:ext cx="3998259" cy="25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Hero’s Journey In Brief</a:t>
            </a:r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Call to adventure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Refusal of the call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Meet the mentor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Ordeal (Adventure) and Reward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Road Back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Resurrection </a:t>
            </a:r>
            <a:endParaRPr/>
          </a:p>
        </p:txBody>
      </p:sp>
      <p:grpSp>
        <p:nvGrpSpPr>
          <p:cNvPr id="211" name="Google Shape;211;p25"/>
          <p:cNvGrpSpPr/>
          <p:nvPr/>
        </p:nvGrpSpPr>
        <p:grpSpPr>
          <a:xfrm>
            <a:off x="6283313" y="2489321"/>
            <a:ext cx="4176454" cy="4050052"/>
            <a:chOff x="2043" y="48431"/>
            <a:chExt cx="4176454" cy="4050052"/>
          </a:xfrm>
        </p:grpSpPr>
        <p:sp>
          <p:nvSpPr>
            <p:cNvPr id="212" name="Google Shape;212;p25"/>
            <p:cNvSpPr/>
            <p:nvPr/>
          </p:nvSpPr>
          <p:spPr>
            <a:xfrm>
              <a:off x="2569187" y="77335"/>
              <a:ext cx="1003289" cy="100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5"/>
            <p:cNvSpPr txBox="1"/>
            <p:nvPr/>
          </p:nvSpPr>
          <p:spPr>
            <a:xfrm>
              <a:off x="2569187" y="77335"/>
              <a:ext cx="1003289" cy="100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aramond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Call </a:t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210094" y="48431"/>
              <a:ext cx="3760352" cy="37603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86" y="31617"/>
                  </a:moveTo>
                  <a:lnTo>
                    <a:pt x="108086" y="31617"/>
                  </a:lnTo>
                  <a:cubicBezTo>
                    <a:pt x="112354" y="38848"/>
                    <a:pt x="114937" y="46949"/>
                    <a:pt x="115641" y="55317"/>
                  </a:cubicBezTo>
                  <a:lnTo>
                    <a:pt x="119789" y="55351"/>
                  </a:lnTo>
                  <a:lnTo>
                    <a:pt x="112714" y="60438"/>
                  </a:lnTo>
                  <a:lnTo>
                    <a:pt x="105221" y="55230"/>
                  </a:lnTo>
                  <a:lnTo>
                    <a:pt x="109368" y="55264"/>
                  </a:lnTo>
                  <a:lnTo>
                    <a:pt x="109368" y="55264"/>
                  </a:lnTo>
                  <a:cubicBezTo>
                    <a:pt x="108674" y="48035"/>
                    <a:pt x="106401" y="41045"/>
                    <a:pt x="102709" y="34791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3175208" y="1942474"/>
              <a:ext cx="1003289" cy="100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 txBox="1"/>
            <p:nvPr/>
          </p:nvSpPr>
          <p:spPr>
            <a:xfrm>
              <a:off x="3175208" y="1942474"/>
              <a:ext cx="1003289" cy="100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aramond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Refusal</a:t>
              </a: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210094" y="48431"/>
              <a:ext cx="3760352" cy="37603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258" y="94046"/>
                  </a:moveTo>
                  <a:cubicBezTo>
                    <a:pt x="98354" y="101721"/>
                    <a:pt x="90555" y="107729"/>
                    <a:pt x="81627" y="111480"/>
                  </a:cubicBezTo>
                  <a:lnTo>
                    <a:pt x="82874" y="115436"/>
                  </a:lnTo>
                  <a:lnTo>
                    <a:pt x="75852" y="110276"/>
                  </a:lnTo>
                  <a:lnTo>
                    <a:pt x="78493" y="101542"/>
                  </a:lnTo>
                  <a:lnTo>
                    <a:pt x="79740" y="105496"/>
                  </a:lnTo>
                  <a:cubicBezTo>
                    <a:pt x="87451" y="102151"/>
                    <a:pt x="94184" y="96901"/>
                    <a:pt x="99309" y="90239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1588625" y="3095194"/>
              <a:ext cx="1003289" cy="100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 txBox="1"/>
            <p:nvPr/>
          </p:nvSpPr>
          <p:spPr>
            <a:xfrm>
              <a:off x="1588625" y="3095194"/>
              <a:ext cx="1003289" cy="100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aramond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Mentor</a:t>
              </a:r>
              <a:endParaRPr/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210094" y="48431"/>
              <a:ext cx="3760352" cy="37603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209" y="113253"/>
                  </a:moveTo>
                  <a:lnTo>
                    <a:pt x="43209" y="113253"/>
                  </a:lnTo>
                  <a:cubicBezTo>
                    <a:pt x="33974" y="110342"/>
                    <a:pt x="25654" y="105078"/>
                    <a:pt x="19068" y="97979"/>
                  </a:cubicBezTo>
                  <a:lnTo>
                    <a:pt x="15780" y="100508"/>
                  </a:lnTo>
                  <a:lnTo>
                    <a:pt x="18216" y="92142"/>
                  </a:lnTo>
                  <a:lnTo>
                    <a:pt x="27327" y="91626"/>
                  </a:lnTo>
                  <a:lnTo>
                    <a:pt x="24040" y="94154"/>
                  </a:lnTo>
                  <a:lnTo>
                    <a:pt x="24040" y="94154"/>
                  </a:lnTo>
                  <a:cubicBezTo>
                    <a:pt x="29829" y="100248"/>
                    <a:pt x="37071" y="104771"/>
                    <a:pt x="45087" y="107299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2043" y="1942474"/>
              <a:ext cx="1003289" cy="100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5"/>
            <p:cNvSpPr txBox="1"/>
            <p:nvPr/>
          </p:nvSpPr>
          <p:spPr>
            <a:xfrm>
              <a:off x="2043" y="1942474"/>
              <a:ext cx="1003289" cy="100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aramond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Ordeal</a:t>
              </a: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210094" y="48431"/>
              <a:ext cx="3760352" cy="37603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64" y="60464"/>
                  </a:moveTo>
                  <a:lnTo>
                    <a:pt x="4164" y="60464"/>
                  </a:lnTo>
                  <a:cubicBezTo>
                    <a:pt x="4094" y="52067"/>
                    <a:pt x="5919" y="43763"/>
                    <a:pt x="9503" y="36169"/>
                  </a:cubicBezTo>
                  <a:lnTo>
                    <a:pt x="5931" y="34061"/>
                  </a:lnTo>
                  <a:lnTo>
                    <a:pt x="14602" y="33204"/>
                  </a:lnTo>
                  <a:lnTo>
                    <a:pt x="18476" y="41466"/>
                  </a:lnTo>
                  <a:lnTo>
                    <a:pt x="14906" y="39358"/>
                  </a:lnTo>
                  <a:lnTo>
                    <a:pt x="14906" y="39358"/>
                  </a:lnTo>
                  <a:cubicBezTo>
                    <a:pt x="11883" y="45962"/>
                    <a:pt x="10347" y="53149"/>
                    <a:pt x="10408" y="60412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608064" y="77335"/>
              <a:ext cx="1003289" cy="100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 txBox="1"/>
            <p:nvPr/>
          </p:nvSpPr>
          <p:spPr>
            <a:xfrm>
              <a:off x="608064" y="77335"/>
              <a:ext cx="1003289" cy="100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aramond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Resurrection</a:t>
              </a: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210094" y="48431"/>
              <a:ext cx="3760352" cy="37603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970" y="6513"/>
                  </a:moveTo>
                  <a:lnTo>
                    <a:pt x="43970" y="6513"/>
                  </a:lnTo>
                  <a:cubicBezTo>
                    <a:pt x="52752" y="3881"/>
                    <a:pt x="62046" y="3452"/>
                    <a:pt x="71033" y="5263"/>
                  </a:cubicBezTo>
                  <a:lnTo>
                    <a:pt x="72223" y="1290"/>
                  </a:lnTo>
                  <a:lnTo>
                    <a:pt x="75134" y="9503"/>
                  </a:lnTo>
                  <a:lnTo>
                    <a:pt x="68041" y="15244"/>
                  </a:lnTo>
                  <a:lnTo>
                    <a:pt x="69232" y="11273"/>
                  </a:lnTo>
                  <a:lnTo>
                    <a:pt x="69232" y="11273"/>
                  </a:lnTo>
                  <a:cubicBezTo>
                    <a:pt x="61424" y="9793"/>
                    <a:pt x="53375" y="10212"/>
                    <a:pt x="45762" y="12493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Venturing Out</a:t>
            </a:r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220"/>
              <a:buChar char="•"/>
            </a:pPr>
            <a:r>
              <a:rPr lang="en-US" sz="2800"/>
              <a:t>Decision to Self-Publish</a:t>
            </a:r>
            <a:endParaRPr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/>
              <a:t>5 years of instruction with a safety net</a:t>
            </a:r>
            <a:endParaRPr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/>
              <a:t>Built up an audience</a:t>
            </a:r>
            <a:endParaRPr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/>
              <a:t>Want to venture into different genres</a:t>
            </a:r>
            <a:endParaRPr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sz="2400"/>
              <a:t>One (dark) spark of inspiration</a:t>
            </a:r>
            <a:endParaRPr/>
          </a:p>
        </p:txBody>
      </p:sp>
      <p:pic>
        <p:nvPicPr>
          <p:cNvPr id="233" name="Google Shape;23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5876" y="3043768"/>
            <a:ext cx="2870200" cy="28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Murder Mysteries</a:t>
            </a:r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Most popular genre (next to Romance)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Death in the Family Inspired a Story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Desire to write modern dialogue</a:t>
            </a:r>
            <a:endParaRPr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i="1"/>
              <a:t>Murder on Potrero Hill</a:t>
            </a:r>
            <a:r>
              <a:rPr lang="en-US"/>
              <a:t> published 2013</a:t>
            </a:r>
            <a:endParaRPr/>
          </a:p>
        </p:txBody>
      </p:sp>
      <p:pic>
        <p:nvPicPr>
          <p:cNvPr id="240" name="Google Shape;24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9759" y="2556932"/>
            <a:ext cx="2195606" cy="3512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425</Words>
  <Application>Microsoft Office PowerPoint</Application>
  <PresentationFormat>Widescreen</PresentationFormat>
  <Paragraphs>87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Garamond</vt:lpstr>
      <vt:lpstr>Arial</vt:lpstr>
      <vt:lpstr>Organic</vt:lpstr>
      <vt:lpstr>Crossing Genres</vt:lpstr>
      <vt:lpstr>About me</vt:lpstr>
      <vt:lpstr>About me</vt:lpstr>
      <vt:lpstr>About me:</vt:lpstr>
      <vt:lpstr>Epic Fantasies</vt:lpstr>
      <vt:lpstr>Characteristic of an Epic Fantasy</vt:lpstr>
      <vt:lpstr>Hero’s Journey In Brief</vt:lpstr>
      <vt:lpstr>Venturing Out</vt:lpstr>
      <vt:lpstr>Murder Mysteries</vt:lpstr>
      <vt:lpstr>Characteristics of a Murder Mystery</vt:lpstr>
      <vt:lpstr>Switching Genres Benefits</vt:lpstr>
      <vt:lpstr>Switching Genres Difficulty</vt:lpstr>
      <vt:lpstr>Suggestions for Switching Genres</vt:lpstr>
      <vt:lpstr>Final Thoughts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Crossing Genres</dc:title>
  <cp:lastModifiedBy>Bernard Wozny</cp:lastModifiedBy>
  <cp:revision>1</cp:revision>
  <dcterms:modified xsi:type="dcterms:W3CDTF">2022-10-16T02:04:15Z</dcterms:modified>
</cp:coreProperties>
</file>