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5.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31" r:id="rId1"/>
  </p:sldMasterIdLst>
  <p:notesMasterIdLst>
    <p:notesMasterId r:id="rId23"/>
  </p:notesMasterIdLst>
  <p:sldIdLst>
    <p:sldId id="262" r:id="rId2"/>
    <p:sldId id="257" r:id="rId3"/>
    <p:sldId id="322" r:id="rId4"/>
    <p:sldId id="266" r:id="rId5"/>
    <p:sldId id="335" r:id="rId6"/>
    <p:sldId id="344" r:id="rId7"/>
    <p:sldId id="323" r:id="rId8"/>
    <p:sldId id="352" r:id="rId9"/>
    <p:sldId id="339" r:id="rId10"/>
    <p:sldId id="325" r:id="rId11"/>
    <p:sldId id="343" r:id="rId12"/>
    <p:sldId id="342" r:id="rId13"/>
    <p:sldId id="270" r:id="rId14"/>
    <p:sldId id="274" r:id="rId15"/>
    <p:sldId id="331" r:id="rId16"/>
    <p:sldId id="351" r:id="rId17"/>
    <p:sldId id="353" r:id="rId18"/>
    <p:sldId id="354" r:id="rId19"/>
    <p:sldId id="346" r:id="rId20"/>
    <p:sldId id="349" r:id="rId21"/>
    <p:sldId id="348" r:id="rId2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51"/>
    <p:restoredTop sz="61206"/>
  </p:normalViewPr>
  <p:slideViewPr>
    <p:cSldViewPr snapToGrid="0">
      <p:cViewPr varScale="1">
        <p:scale>
          <a:sx n="92" d="100"/>
          <a:sy n="92" d="100"/>
        </p:scale>
        <p:origin x="1176"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46" d="100"/>
          <a:sy n="146" d="100"/>
        </p:scale>
        <p:origin x="1472" y="1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283C7E-2CE9-4C92-B635-6F87AF11A2F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4FEEB40-E5AC-4B92-8D25-D74D6317C759}">
      <dgm:prSet custT="1"/>
      <dgm:spPr/>
      <dgm:t>
        <a:bodyPr/>
        <a:lstStyle/>
        <a:p>
          <a:r>
            <a:rPr lang="en-US" sz="2800" dirty="0">
              <a:solidFill>
                <a:schemeClr val="bg1"/>
              </a:solidFill>
              <a:effectLst>
                <a:outerShdw blurRad="50800" dist="50800" dir="5400000" algn="ctr" rotWithShape="0">
                  <a:schemeClr val="tx1"/>
                </a:outerShdw>
              </a:effectLst>
            </a:rPr>
            <a:t>Have already published a book?</a:t>
          </a:r>
        </a:p>
      </dgm:t>
    </dgm:pt>
    <dgm:pt modelId="{BB95B8B8-9EFC-4D67-B916-40480D14AC29}" type="parTrans" cxnId="{2E42F49C-F5D7-4E12-908D-4B7F29ACA890}">
      <dgm:prSet/>
      <dgm:spPr/>
      <dgm:t>
        <a:bodyPr/>
        <a:lstStyle/>
        <a:p>
          <a:endParaRPr lang="en-US">
            <a:solidFill>
              <a:schemeClr val="tx1"/>
            </a:solidFill>
          </a:endParaRPr>
        </a:p>
      </dgm:t>
    </dgm:pt>
    <dgm:pt modelId="{B9F4FE99-FA94-4502-AEAC-157743ABE135}" type="sibTrans" cxnId="{2E42F49C-F5D7-4E12-908D-4B7F29ACA890}">
      <dgm:prSet/>
      <dgm:spPr/>
      <dgm:t>
        <a:bodyPr/>
        <a:lstStyle/>
        <a:p>
          <a:endParaRPr lang="en-US">
            <a:solidFill>
              <a:schemeClr val="tx1"/>
            </a:solidFill>
          </a:endParaRPr>
        </a:p>
      </dgm:t>
    </dgm:pt>
    <dgm:pt modelId="{58B7AF35-2B1C-4CED-8D29-B29A254620AE}">
      <dgm:prSet custT="1"/>
      <dgm:spPr/>
      <dgm:t>
        <a:bodyPr/>
        <a:lstStyle/>
        <a:p>
          <a:r>
            <a:rPr lang="en-US" sz="2800" dirty="0">
              <a:solidFill>
                <a:schemeClr val="bg1"/>
              </a:solidFill>
              <a:effectLst>
                <a:outerShdw blurRad="50800" dist="50800" dir="5400000" algn="ctr" rotWithShape="0">
                  <a:schemeClr val="tx1"/>
                </a:outerShdw>
              </a:effectLst>
            </a:rPr>
            <a:t>Are in the process of writing a book?</a:t>
          </a:r>
        </a:p>
      </dgm:t>
    </dgm:pt>
    <dgm:pt modelId="{BEFE76C3-B495-4672-8C3C-4664EC63FDB1}" type="parTrans" cxnId="{6C0C6E00-7519-451A-B7F6-4FB1ACAA3081}">
      <dgm:prSet/>
      <dgm:spPr/>
      <dgm:t>
        <a:bodyPr/>
        <a:lstStyle/>
        <a:p>
          <a:endParaRPr lang="en-US">
            <a:solidFill>
              <a:schemeClr val="tx1"/>
            </a:solidFill>
          </a:endParaRPr>
        </a:p>
      </dgm:t>
    </dgm:pt>
    <dgm:pt modelId="{D424EE26-4876-4B31-BCBA-4DB5E8E80D55}" type="sibTrans" cxnId="{6C0C6E00-7519-451A-B7F6-4FB1ACAA3081}">
      <dgm:prSet/>
      <dgm:spPr/>
      <dgm:t>
        <a:bodyPr/>
        <a:lstStyle/>
        <a:p>
          <a:endParaRPr lang="en-US">
            <a:solidFill>
              <a:schemeClr val="tx1"/>
            </a:solidFill>
          </a:endParaRPr>
        </a:p>
      </dgm:t>
    </dgm:pt>
    <dgm:pt modelId="{08553DED-EC12-4917-B146-D200E8DC5068}">
      <dgm:prSet custT="1"/>
      <dgm:spPr/>
      <dgm:t>
        <a:bodyPr/>
        <a:lstStyle/>
        <a:p>
          <a:r>
            <a:rPr lang="en-US" sz="2800" dirty="0">
              <a:solidFill>
                <a:schemeClr val="bg1"/>
              </a:solidFill>
              <a:effectLst>
                <a:outerShdw blurRad="50800" dist="50800" dir="5400000" algn="ctr" rotWithShape="0">
                  <a:schemeClr val="tx1"/>
                </a:outerShdw>
              </a:effectLst>
            </a:rPr>
            <a:t>Enter short stories or books into award competitions?</a:t>
          </a:r>
        </a:p>
      </dgm:t>
    </dgm:pt>
    <dgm:pt modelId="{CEDB514D-DFC0-4A70-89FD-451CAC0E3155}" type="parTrans" cxnId="{93CE4CCB-ED12-4343-96A5-79337965CC62}">
      <dgm:prSet/>
      <dgm:spPr/>
      <dgm:t>
        <a:bodyPr/>
        <a:lstStyle/>
        <a:p>
          <a:endParaRPr lang="en-US">
            <a:solidFill>
              <a:schemeClr val="tx1"/>
            </a:solidFill>
          </a:endParaRPr>
        </a:p>
      </dgm:t>
    </dgm:pt>
    <dgm:pt modelId="{6E3B175B-BF3F-468C-8972-D529FB5E6E50}" type="sibTrans" cxnId="{93CE4CCB-ED12-4343-96A5-79337965CC62}">
      <dgm:prSet/>
      <dgm:spPr/>
      <dgm:t>
        <a:bodyPr/>
        <a:lstStyle/>
        <a:p>
          <a:endParaRPr lang="en-US">
            <a:solidFill>
              <a:schemeClr val="tx1"/>
            </a:solidFill>
          </a:endParaRPr>
        </a:p>
      </dgm:t>
    </dgm:pt>
    <dgm:pt modelId="{3A1DA305-8A69-4141-87DE-189FEEE362EB}">
      <dgm:prSet custT="1"/>
      <dgm:spPr/>
      <dgm:t>
        <a:bodyPr/>
        <a:lstStyle/>
        <a:p>
          <a:r>
            <a:rPr lang="en-US" sz="2800" dirty="0">
              <a:solidFill>
                <a:schemeClr val="bg1"/>
              </a:solidFill>
              <a:effectLst>
                <a:outerShdw blurRad="50800" dist="50800" dir="5400000" algn="ctr" rotWithShape="0">
                  <a:schemeClr val="tx1"/>
                </a:outerShdw>
              </a:effectLst>
            </a:rPr>
            <a:t>Write for your bread and butter?</a:t>
          </a:r>
        </a:p>
      </dgm:t>
    </dgm:pt>
    <dgm:pt modelId="{52E3F1B3-4AC0-4C3D-AC57-DF1DF606AF6D}" type="parTrans" cxnId="{32C2B9BE-43D8-4602-BCCE-9EBA01CDC7D9}">
      <dgm:prSet/>
      <dgm:spPr/>
      <dgm:t>
        <a:bodyPr/>
        <a:lstStyle/>
        <a:p>
          <a:endParaRPr lang="en-US">
            <a:solidFill>
              <a:schemeClr val="tx1"/>
            </a:solidFill>
          </a:endParaRPr>
        </a:p>
      </dgm:t>
    </dgm:pt>
    <dgm:pt modelId="{DE0FD3EA-6885-49C8-AAE3-CFA6DA08FF7C}" type="sibTrans" cxnId="{32C2B9BE-43D8-4602-BCCE-9EBA01CDC7D9}">
      <dgm:prSet/>
      <dgm:spPr/>
      <dgm:t>
        <a:bodyPr/>
        <a:lstStyle/>
        <a:p>
          <a:endParaRPr lang="en-US">
            <a:solidFill>
              <a:schemeClr val="tx1"/>
            </a:solidFill>
          </a:endParaRPr>
        </a:p>
      </dgm:t>
    </dgm:pt>
    <dgm:pt modelId="{8FF75C38-549F-41E1-87BF-5FE4C1CD001E}">
      <dgm:prSet/>
      <dgm:spPr/>
      <dgm:t>
        <a:bodyPr/>
        <a:lstStyle/>
        <a:p>
          <a:r>
            <a:rPr lang="en-US" dirty="0">
              <a:solidFill>
                <a:schemeClr val="bg1"/>
              </a:solidFill>
              <a:effectLst>
                <a:outerShdw blurRad="50800" dist="50800" dir="5400000" algn="ctr" rotWithShape="0">
                  <a:schemeClr val="tx1"/>
                </a:outerShdw>
              </a:effectLst>
            </a:rPr>
            <a:t>Want to sell your books?</a:t>
          </a:r>
        </a:p>
      </dgm:t>
    </dgm:pt>
    <dgm:pt modelId="{8908BAD1-8572-4D22-BD14-4E1F2BE6A3A1}" type="parTrans" cxnId="{9E24DDCB-98B5-49FC-A910-93E7B4385A90}">
      <dgm:prSet/>
      <dgm:spPr/>
      <dgm:t>
        <a:bodyPr/>
        <a:lstStyle/>
        <a:p>
          <a:endParaRPr lang="en-US">
            <a:solidFill>
              <a:schemeClr val="tx1"/>
            </a:solidFill>
          </a:endParaRPr>
        </a:p>
      </dgm:t>
    </dgm:pt>
    <dgm:pt modelId="{A0A88FBA-35A1-4D6F-8C97-5CC52D170D93}" type="sibTrans" cxnId="{9E24DDCB-98B5-49FC-A910-93E7B4385A90}">
      <dgm:prSet/>
      <dgm:spPr/>
      <dgm:t>
        <a:bodyPr/>
        <a:lstStyle/>
        <a:p>
          <a:endParaRPr lang="en-US">
            <a:solidFill>
              <a:schemeClr val="tx1"/>
            </a:solidFill>
          </a:endParaRPr>
        </a:p>
      </dgm:t>
    </dgm:pt>
    <dgm:pt modelId="{0D440456-F897-4BF3-919C-7B7A2C25EE64}">
      <dgm:prSet/>
      <dgm:spPr/>
      <dgm:t>
        <a:bodyPr/>
        <a:lstStyle/>
        <a:p>
          <a:r>
            <a:rPr lang="en-US" dirty="0">
              <a:solidFill>
                <a:schemeClr val="bg1"/>
              </a:solidFill>
              <a:effectLst>
                <a:outerShdw blurRad="50800" dist="50800" dir="5400000" algn="ctr" rotWithShape="0">
                  <a:schemeClr val="tx1"/>
                </a:outerShdw>
              </a:effectLst>
            </a:rPr>
            <a:t>Simply want to gift your books to family and friends?</a:t>
          </a:r>
        </a:p>
      </dgm:t>
    </dgm:pt>
    <dgm:pt modelId="{B74D34B2-B5A3-4C51-9069-CB677738EB7A}" type="parTrans" cxnId="{A4EE48A8-C7FD-4402-82AE-7CABAE89669A}">
      <dgm:prSet/>
      <dgm:spPr/>
      <dgm:t>
        <a:bodyPr/>
        <a:lstStyle/>
        <a:p>
          <a:endParaRPr lang="en-US">
            <a:solidFill>
              <a:schemeClr val="tx1"/>
            </a:solidFill>
          </a:endParaRPr>
        </a:p>
      </dgm:t>
    </dgm:pt>
    <dgm:pt modelId="{C76CA4C5-E591-4A42-847A-0DAB7582250A}" type="sibTrans" cxnId="{A4EE48A8-C7FD-4402-82AE-7CABAE89669A}">
      <dgm:prSet/>
      <dgm:spPr/>
      <dgm:t>
        <a:bodyPr/>
        <a:lstStyle/>
        <a:p>
          <a:endParaRPr lang="en-US">
            <a:solidFill>
              <a:schemeClr val="tx1"/>
            </a:solidFill>
          </a:endParaRPr>
        </a:p>
      </dgm:t>
    </dgm:pt>
    <dgm:pt modelId="{7A8E5DBE-1A0E-4DDB-B7C6-0CC7B5ABFDDD}">
      <dgm:prSet/>
      <dgm:spPr/>
      <dgm:t>
        <a:bodyPr/>
        <a:lstStyle/>
        <a:p>
          <a:r>
            <a:rPr lang="en-US" dirty="0">
              <a:solidFill>
                <a:schemeClr val="bg1"/>
              </a:solidFill>
              <a:effectLst>
                <a:outerShdw blurRad="50800" dist="50800" dir="5400000" algn="ctr" rotWithShape="0">
                  <a:schemeClr val="tx1"/>
                </a:outerShdw>
              </a:effectLst>
            </a:rPr>
            <a:t>Want to be on the New York Times best seller list?</a:t>
          </a:r>
        </a:p>
      </dgm:t>
    </dgm:pt>
    <dgm:pt modelId="{0FA69BDA-25FE-47E2-81EA-524E6638E918}" type="parTrans" cxnId="{5CA300CF-F2DE-4528-B061-1AD94E4DD7BF}">
      <dgm:prSet/>
      <dgm:spPr/>
      <dgm:t>
        <a:bodyPr/>
        <a:lstStyle/>
        <a:p>
          <a:endParaRPr lang="en-US">
            <a:solidFill>
              <a:schemeClr val="tx1"/>
            </a:solidFill>
          </a:endParaRPr>
        </a:p>
      </dgm:t>
    </dgm:pt>
    <dgm:pt modelId="{1872AAF2-9FFB-40B3-860C-B86844DE7857}" type="sibTrans" cxnId="{5CA300CF-F2DE-4528-B061-1AD94E4DD7BF}">
      <dgm:prSet/>
      <dgm:spPr/>
      <dgm:t>
        <a:bodyPr/>
        <a:lstStyle/>
        <a:p>
          <a:endParaRPr lang="en-US">
            <a:solidFill>
              <a:schemeClr val="tx1"/>
            </a:solidFill>
          </a:endParaRPr>
        </a:p>
      </dgm:t>
    </dgm:pt>
    <dgm:pt modelId="{65293E16-9B6F-4884-837F-1B8BA8506619}">
      <dgm:prSet/>
      <dgm:spPr>
        <a:solidFill>
          <a:srgbClr val="FFFF00"/>
        </a:solidFill>
      </dgm:spPr>
      <dgm:t>
        <a:bodyPr/>
        <a:lstStyle/>
        <a:p>
          <a:r>
            <a:rPr lang="en-US" dirty="0">
              <a:solidFill>
                <a:schemeClr val="tx1"/>
              </a:solidFill>
              <a:effectLst>
                <a:outerShdw blurRad="50800" dist="50800" dir="5400000" algn="ctr" rotWithShape="0">
                  <a:srgbClr val="FF0000"/>
                </a:outerShdw>
              </a:effectLst>
            </a:rPr>
            <a:t>Having a goal is important to achieving your view of success.</a:t>
          </a:r>
        </a:p>
      </dgm:t>
    </dgm:pt>
    <dgm:pt modelId="{10598134-D2B6-4FEE-903B-539B72A2E109}" type="parTrans" cxnId="{F392C374-74E8-4601-AE25-AC46C94989CA}">
      <dgm:prSet/>
      <dgm:spPr/>
      <dgm:t>
        <a:bodyPr/>
        <a:lstStyle/>
        <a:p>
          <a:endParaRPr lang="en-US">
            <a:solidFill>
              <a:schemeClr val="tx1"/>
            </a:solidFill>
          </a:endParaRPr>
        </a:p>
      </dgm:t>
    </dgm:pt>
    <dgm:pt modelId="{AA34DFFA-87C6-4E96-B266-261D9E48D6B1}" type="sibTrans" cxnId="{F392C374-74E8-4601-AE25-AC46C94989CA}">
      <dgm:prSet/>
      <dgm:spPr/>
      <dgm:t>
        <a:bodyPr/>
        <a:lstStyle/>
        <a:p>
          <a:endParaRPr lang="en-US">
            <a:solidFill>
              <a:schemeClr val="tx1"/>
            </a:solidFill>
          </a:endParaRPr>
        </a:p>
      </dgm:t>
    </dgm:pt>
    <dgm:pt modelId="{C906FC13-3F8A-D642-95D6-8AD7F7A542CA}" type="pres">
      <dgm:prSet presAssocID="{15283C7E-2CE9-4C92-B635-6F87AF11A2F2}" presName="diagram" presStyleCnt="0">
        <dgm:presLayoutVars>
          <dgm:dir/>
          <dgm:resizeHandles val="exact"/>
        </dgm:presLayoutVars>
      </dgm:prSet>
      <dgm:spPr/>
    </dgm:pt>
    <dgm:pt modelId="{D1D035A5-99E9-3C45-A80D-B315D81A3A7A}" type="pres">
      <dgm:prSet presAssocID="{64FEEB40-E5AC-4B92-8D25-D74D6317C759}" presName="node" presStyleLbl="node1" presStyleIdx="0" presStyleCnt="8" custLinFactNeighborX="-1453" custLinFactNeighborY="1211">
        <dgm:presLayoutVars>
          <dgm:bulletEnabled val="1"/>
        </dgm:presLayoutVars>
      </dgm:prSet>
      <dgm:spPr/>
    </dgm:pt>
    <dgm:pt modelId="{67445B4F-DBC4-0842-A0ED-2F539801A1DD}" type="pres">
      <dgm:prSet presAssocID="{B9F4FE99-FA94-4502-AEAC-157743ABE135}" presName="sibTrans" presStyleCnt="0"/>
      <dgm:spPr/>
    </dgm:pt>
    <dgm:pt modelId="{023DFB89-C750-4E4D-9A8F-16F710A4DF50}" type="pres">
      <dgm:prSet presAssocID="{58B7AF35-2B1C-4CED-8D29-B29A254620AE}" presName="node" presStyleLbl="node1" presStyleIdx="1" presStyleCnt="8">
        <dgm:presLayoutVars>
          <dgm:bulletEnabled val="1"/>
        </dgm:presLayoutVars>
      </dgm:prSet>
      <dgm:spPr/>
    </dgm:pt>
    <dgm:pt modelId="{0065DB29-AE30-E748-95A7-C23C2EF85092}" type="pres">
      <dgm:prSet presAssocID="{D424EE26-4876-4B31-BCBA-4DB5E8E80D55}" presName="sibTrans" presStyleCnt="0"/>
      <dgm:spPr/>
    </dgm:pt>
    <dgm:pt modelId="{53419848-1695-054D-826B-E9CA30D10814}" type="pres">
      <dgm:prSet presAssocID="{08553DED-EC12-4917-B146-D200E8DC5068}" presName="node" presStyleLbl="node1" presStyleIdx="2" presStyleCnt="8">
        <dgm:presLayoutVars>
          <dgm:bulletEnabled val="1"/>
        </dgm:presLayoutVars>
      </dgm:prSet>
      <dgm:spPr/>
    </dgm:pt>
    <dgm:pt modelId="{6E6B6AB8-6181-0144-92E8-6AB156A8AD78}" type="pres">
      <dgm:prSet presAssocID="{6E3B175B-BF3F-468C-8972-D529FB5E6E50}" presName="sibTrans" presStyleCnt="0"/>
      <dgm:spPr/>
    </dgm:pt>
    <dgm:pt modelId="{5EAA61C9-80B7-3C4F-B11B-357485DDB1B2}" type="pres">
      <dgm:prSet presAssocID="{3A1DA305-8A69-4141-87DE-189FEEE362EB}" presName="node" presStyleLbl="node1" presStyleIdx="3" presStyleCnt="8">
        <dgm:presLayoutVars>
          <dgm:bulletEnabled val="1"/>
        </dgm:presLayoutVars>
      </dgm:prSet>
      <dgm:spPr/>
    </dgm:pt>
    <dgm:pt modelId="{BF03039E-CE19-5447-A847-2C5BD9AFFA45}" type="pres">
      <dgm:prSet presAssocID="{DE0FD3EA-6885-49C8-AAE3-CFA6DA08FF7C}" presName="sibTrans" presStyleCnt="0"/>
      <dgm:spPr/>
    </dgm:pt>
    <dgm:pt modelId="{450DB138-156F-2941-8138-47D6F9DCE249}" type="pres">
      <dgm:prSet presAssocID="{8FF75C38-549F-41E1-87BF-5FE4C1CD001E}" presName="node" presStyleLbl="node1" presStyleIdx="4" presStyleCnt="8">
        <dgm:presLayoutVars>
          <dgm:bulletEnabled val="1"/>
        </dgm:presLayoutVars>
      </dgm:prSet>
      <dgm:spPr/>
    </dgm:pt>
    <dgm:pt modelId="{7464C4D9-7670-9042-906E-B43448FEE7E5}" type="pres">
      <dgm:prSet presAssocID="{A0A88FBA-35A1-4D6F-8C97-5CC52D170D93}" presName="sibTrans" presStyleCnt="0"/>
      <dgm:spPr/>
    </dgm:pt>
    <dgm:pt modelId="{23727814-7261-784F-ACCA-FE943F92A177}" type="pres">
      <dgm:prSet presAssocID="{0D440456-F897-4BF3-919C-7B7A2C25EE64}" presName="node" presStyleLbl="node1" presStyleIdx="5" presStyleCnt="8">
        <dgm:presLayoutVars>
          <dgm:bulletEnabled val="1"/>
        </dgm:presLayoutVars>
      </dgm:prSet>
      <dgm:spPr/>
    </dgm:pt>
    <dgm:pt modelId="{1B301C70-E5DC-674E-9BE2-98B28E4D2F69}" type="pres">
      <dgm:prSet presAssocID="{C76CA4C5-E591-4A42-847A-0DAB7582250A}" presName="sibTrans" presStyleCnt="0"/>
      <dgm:spPr/>
    </dgm:pt>
    <dgm:pt modelId="{9C57148C-EA24-2E45-8056-232AAAA52356}" type="pres">
      <dgm:prSet presAssocID="{7A8E5DBE-1A0E-4DDB-B7C6-0CC7B5ABFDDD}" presName="node" presStyleLbl="node1" presStyleIdx="6" presStyleCnt="8">
        <dgm:presLayoutVars>
          <dgm:bulletEnabled val="1"/>
        </dgm:presLayoutVars>
      </dgm:prSet>
      <dgm:spPr/>
    </dgm:pt>
    <dgm:pt modelId="{74B0A6F0-97EC-CC45-B67C-8409C22EAF00}" type="pres">
      <dgm:prSet presAssocID="{1872AAF2-9FFB-40B3-860C-B86844DE7857}" presName="sibTrans" presStyleCnt="0"/>
      <dgm:spPr/>
    </dgm:pt>
    <dgm:pt modelId="{EBD643A6-7A40-4A41-A136-65DFF83CDBAA}" type="pres">
      <dgm:prSet presAssocID="{65293E16-9B6F-4884-837F-1B8BA8506619}" presName="node" presStyleLbl="node1" presStyleIdx="7" presStyleCnt="8">
        <dgm:presLayoutVars>
          <dgm:bulletEnabled val="1"/>
        </dgm:presLayoutVars>
      </dgm:prSet>
      <dgm:spPr/>
    </dgm:pt>
  </dgm:ptLst>
  <dgm:cxnLst>
    <dgm:cxn modelId="{6C0C6E00-7519-451A-B7F6-4FB1ACAA3081}" srcId="{15283C7E-2CE9-4C92-B635-6F87AF11A2F2}" destId="{58B7AF35-2B1C-4CED-8D29-B29A254620AE}" srcOrd="1" destOrd="0" parTransId="{BEFE76C3-B495-4672-8C3C-4664EC63FDB1}" sibTransId="{D424EE26-4876-4B31-BCBA-4DB5E8E80D55}"/>
    <dgm:cxn modelId="{8B37C34C-A2D7-BC4A-AD48-AC8E020C23E3}" type="presOf" srcId="{15283C7E-2CE9-4C92-B635-6F87AF11A2F2}" destId="{C906FC13-3F8A-D642-95D6-8AD7F7A542CA}" srcOrd="0" destOrd="0" presId="urn:microsoft.com/office/officeart/2005/8/layout/default"/>
    <dgm:cxn modelId="{86A15551-CE7F-8F42-934B-DCFB58F846F5}" type="presOf" srcId="{3A1DA305-8A69-4141-87DE-189FEEE362EB}" destId="{5EAA61C9-80B7-3C4F-B11B-357485DDB1B2}" srcOrd="0" destOrd="0" presId="urn:microsoft.com/office/officeart/2005/8/layout/default"/>
    <dgm:cxn modelId="{C06D075D-0546-1740-9E0E-F7F632A1CD5B}" type="presOf" srcId="{0D440456-F897-4BF3-919C-7B7A2C25EE64}" destId="{23727814-7261-784F-ACCA-FE943F92A177}" srcOrd="0" destOrd="0" presId="urn:microsoft.com/office/officeart/2005/8/layout/default"/>
    <dgm:cxn modelId="{F392C374-74E8-4601-AE25-AC46C94989CA}" srcId="{15283C7E-2CE9-4C92-B635-6F87AF11A2F2}" destId="{65293E16-9B6F-4884-837F-1B8BA8506619}" srcOrd="7" destOrd="0" parTransId="{10598134-D2B6-4FEE-903B-539B72A2E109}" sibTransId="{AA34DFFA-87C6-4E96-B266-261D9E48D6B1}"/>
    <dgm:cxn modelId="{B68A9986-11BB-E44C-B96C-8C6E846B8EE7}" type="presOf" srcId="{65293E16-9B6F-4884-837F-1B8BA8506619}" destId="{EBD643A6-7A40-4A41-A136-65DFF83CDBAA}" srcOrd="0" destOrd="0" presId="urn:microsoft.com/office/officeart/2005/8/layout/default"/>
    <dgm:cxn modelId="{2E42F49C-F5D7-4E12-908D-4B7F29ACA890}" srcId="{15283C7E-2CE9-4C92-B635-6F87AF11A2F2}" destId="{64FEEB40-E5AC-4B92-8D25-D74D6317C759}" srcOrd="0" destOrd="0" parTransId="{BB95B8B8-9EFC-4D67-B916-40480D14AC29}" sibTransId="{B9F4FE99-FA94-4502-AEAC-157743ABE135}"/>
    <dgm:cxn modelId="{15BCD2A7-FEC1-C84D-BE1A-5DF49AC36FC9}" type="presOf" srcId="{8FF75C38-549F-41E1-87BF-5FE4C1CD001E}" destId="{450DB138-156F-2941-8138-47D6F9DCE249}" srcOrd="0" destOrd="0" presId="urn:microsoft.com/office/officeart/2005/8/layout/default"/>
    <dgm:cxn modelId="{A4EE48A8-C7FD-4402-82AE-7CABAE89669A}" srcId="{15283C7E-2CE9-4C92-B635-6F87AF11A2F2}" destId="{0D440456-F897-4BF3-919C-7B7A2C25EE64}" srcOrd="5" destOrd="0" parTransId="{B74D34B2-B5A3-4C51-9069-CB677738EB7A}" sibTransId="{C76CA4C5-E591-4A42-847A-0DAB7582250A}"/>
    <dgm:cxn modelId="{18F31EAA-E862-2A47-A197-AD2D51F22B3E}" type="presOf" srcId="{64FEEB40-E5AC-4B92-8D25-D74D6317C759}" destId="{D1D035A5-99E9-3C45-A80D-B315D81A3A7A}" srcOrd="0" destOrd="0" presId="urn:microsoft.com/office/officeart/2005/8/layout/default"/>
    <dgm:cxn modelId="{32C2B9BE-43D8-4602-BCCE-9EBA01CDC7D9}" srcId="{15283C7E-2CE9-4C92-B635-6F87AF11A2F2}" destId="{3A1DA305-8A69-4141-87DE-189FEEE362EB}" srcOrd="3" destOrd="0" parTransId="{52E3F1B3-4AC0-4C3D-AC57-DF1DF606AF6D}" sibTransId="{DE0FD3EA-6885-49C8-AAE3-CFA6DA08FF7C}"/>
    <dgm:cxn modelId="{93CE4CCB-ED12-4343-96A5-79337965CC62}" srcId="{15283C7E-2CE9-4C92-B635-6F87AF11A2F2}" destId="{08553DED-EC12-4917-B146-D200E8DC5068}" srcOrd="2" destOrd="0" parTransId="{CEDB514D-DFC0-4A70-89FD-451CAC0E3155}" sibTransId="{6E3B175B-BF3F-468C-8972-D529FB5E6E50}"/>
    <dgm:cxn modelId="{9E24DDCB-98B5-49FC-A910-93E7B4385A90}" srcId="{15283C7E-2CE9-4C92-B635-6F87AF11A2F2}" destId="{8FF75C38-549F-41E1-87BF-5FE4C1CD001E}" srcOrd="4" destOrd="0" parTransId="{8908BAD1-8572-4D22-BD14-4E1F2BE6A3A1}" sibTransId="{A0A88FBA-35A1-4D6F-8C97-5CC52D170D93}"/>
    <dgm:cxn modelId="{5CA300CF-F2DE-4528-B061-1AD94E4DD7BF}" srcId="{15283C7E-2CE9-4C92-B635-6F87AF11A2F2}" destId="{7A8E5DBE-1A0E-4DDB-B7C6-0CC7B5ABFDDD}" srcOrd="6" destOrd="0" parTransId="{0FA69BDA-25FE-47E2-81EA-524E6638E918}" sibTransId="{1872AAF2-9FFB-40B3-860C-B86844DE7857}"/>
    <dgm:cxn modelId="{2B2BB2D3-DDE4-0144-A48F-8D367BE05EDD}" type="presOf" srcId="{58B7AF35-2B1C-4CED-8D29-B29A254620AE}" destId="{023DFB89-C750-4E4D-9A8F-16F710A4DF50}" srcOrd="0" destOrd="0" presId="urn:microsoft.com/office/officeart/2005/8/layout/default"/>
    <dgm:cxn modelId="{8DE119E9-700C-094D-B695-654E66D3614D}" type="presOf" srcId="{08553DED-EC12-4917-B146-D200E8DC5068}" destId="{53419848-1695-054D-826B-E9CA30D10814}" srcOrd="0" destOrd="0" presId="urn:microsoft.com/office/officeart/2005/8/layout/default"/>
    <dgm:cxn modelId="{34CE90FD-B418-F547-8805-E809133AD990}" type="presOf" srcId="{7A8E5DBE-1A0E-4DDB-B7C6-0CC7B5ABFDDD}" destId="{9C57148C-EA24-2E45-8056-232AAAA52356}" srcOrd="0" destOrd="0" presId="urn:microsoft.com/office/officeart/2005/8/layout/default"/>
    <dgm:cxn modelId="{0DF9CC13-E167-334F-871B-4BB980B9C5C7}" type="presParOf" srcId="{C906FC13-3F8A-D642-95D6-8AD7F7A542CA}" destId="{D1D035A5-99E9-3C45-A80D-B315D81A3A7A}" srcOrd="0" destOrd="0" presId="urn:microsoft.com/office/officeart/2005/8/layout/default"/>
    <dgm:cxn modelId="{3BC0C743-16D6-2D49-A489-65B4CA967F24}" type="presParOf" srcId="{C906FC13-3F8A-D642-95D6-8AD7F7A542CA}" destId="{67445B4F-DBC4-0842-A0ED-2F539801A1DD}" srcOrd="1" destOrd="0" presId="urn:microsoft.com/office/officeart/2005/8/layout/default"/>
    <dgm:cxn modelId="{C477B5BE-5740-1D46-8663-E84789922D31}" type="presParOf" srcId="{C906FC13-3F8A-D642-95D6-8AD7F7A542CA}" destId="{023DFB89-C750-4E4D-9A8F-16F710A4DF50}" srcOrd="2" destOrd="0" presId="urn:microsoft.com/office/officeart/2005/8/layout/default"/>
    <dgm:cxn modelId="{6F46EE7F-0790-5549-AFBB-6629ADC87ACB}" type="presParOf" srcId="{C906FC13-3F8A-D642-95D6-8AD7F7A542CA}" destId="{0065DB29-AE30-E748-95A7-C23C2EF85092}" srcOrd="3" destOrd="0" presId="urn:microsoft.com/office/officeart/2005/8/layout/default"/>
    <dgm:cxn modelId="{2B5C900E-17B5-974E-87F1-C995947BF643}" type="presParOf" srcId="{C906FC13-3F8A-D642-95D6-8AD7F7A542CA}" destId="{53419848-1695-054D-826B-E9CA30D10814}" srcOrd="4" destOrd="0" presId="urn:microsoft.com/office/officeart/2005/8/layout/default"/>
    <dgm:cxn modelId="{FBA7434A-5AA8-3C46-9A97-28E8100C8909}" type="presParOf" srcId="{C906FC13-3F8A-D642-95D6-8AD7F7A542CA}" destId="{6E6B6AB8-6181-0144-92E8-6AB156A8AD78}" srcOrd="5" destOrd="0" presId="urn:microsoft.com/office/officeart/2005/8/layout/default"/>
    <dgm:cxn modelId="{B513189D-D3C3-DE41-9076-93179BC619AF}" type="presParOf" srcId="{C906FC13-3F8A-D642-95D6-8AD7F7A542CA}" destId="{5EAA61C9-80B7-3C4F-B11B-357485DDB1B2}" srcOrd="6" destOrd="0" presId="urn:microsoft.com/office/officeart/2005/8/layout/default"/>
    <dgm:cxn modelId="{E5585B9E-63E3-AC4E-AA01-CAE9734DA136}" type="presParOf" srcId="{C906FC13-3F8A-D642-95D6-8AD7F7A542CA}" destId="{BF03039E-CE19-5447-A847-2C5BD9AFFA45}" srcOrd="7" destOrd="0" presId="urn:microsoft.com/office/officeart/2005/8/layout/default"/>
    <dgm:cxn modelId="{95D1AC0D-860F-7140-B409-4888CF131260}" type="presParOf" srcId="{C906FC13-3F8A-D642-95D6-8AD7F7A542CA}" destId="{450DB138-156F-2941-8138-47D6F9DCE249}" srcOrd="8" destOrd="0" presId="urn:microsoft.com/office/officeart/2005/8/layout/default"/>
    <dgm:cxn modelId="{726BB7CA-6596-7A44-ADAE-D5606EDD838E}" type="presParOf" srcId="{C906FC13-3F8A-D642-95D6-8AD7F7A542CA}" destId="{7464C4D9-7670-9042-906E-B43448FEE7E5}" srcOrd="9" destOrd="0" presId="urn:microsoft.com/office/officeart/2005/8/layout/default"/>
    <dgm:cxn modelId="{F2059119-9D5C-FB45-8FBE-B72C3F5D746E}" type="presParOf" srcId="{C906FC13-3F8A-D642-95D6-8AD7F7A542CA}" destId="{23727814-7261-784F-ACCA-FE943F92A177}" srcOrd="10" destOrd="0" presId="urn:microsoft.com/office/officeart/2005/8/layout/default"/>
    <dgm:cxn modelId="{F54A2647-C48C-5D4B-9A28-B117AA2A8D51}" type="presParOf" srcId="{C906FC13-3F8A-D642-95D6-8AD7F7A542CA}" destId="{1B301C70-E5DC-674E-9BE2-98B28E4D2F69}" srcOrd="11" destOrd="0" presId="urn:microsoft.com/office/officeart/2005/8/layout/default"/>
    <dgm:cxn modelId="{61C63951-9D68-5340-8DED-FE174C54639B}" type="presParOf" srcId="{C906FC13-3F8A-D642-95D6-8AD7F7A542CA}" destId="{9C57148C-EA24-2E45-8056-232AAAA52356}" srcOrd="12" destOrd="0" presId="urn:microsoft.com/office/officeart/2005/8/layout/default"/>
    <dgm:cxn modelId="{25A276E8-CF94-3F41-B3F8-A47E5F0AF65A}" type="presParOf" srcId="{C906FC13-3F8A-D642-95D6-8AD7F7A542CA}" destId="{74B0A6F0-97EC-CC45-B67C-8409C22EAF00}" srcOrd="13" destOrd="0" presId="urn:microsoft.com/office/officeart/2005/8/layout/default"/>
    <dgm:cxn modelId="{9C5455E5-FB5F-074B-B7CB-91F415E63556}" type="presParOf" srcId="{C906FC13-3F8A-D642-95D6-8AD7F7A542CA}" destId="{EBD643A6-7A40-4A41-A136-65DFF83CDBA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14E37F-8632-40C2-9379-C1ABEB5F6190}" type="doc">
      <dgm:prSet loTypeId="urn:microsoft.com/office/officeart/2016/7/layout/VerticalSolidActionList" loCatId="List" qsTypeId="urn:microsoft.com/office/officeart/2005/8/quickstyle/simple5" qsCatId="simple" csTypeId="urn:microsoft.com/office/officeart/2005/8/colors/colorful1" csCatId="colorful" phldr="1"/>
      <dgm:spPr/>
      <dgm:t>
        <a:bodyPr/>
        <a:lstStyle/>
        <a:p>
          <a:endParaRPr lang="en-US"/>
        </a:p>
      </dgm:t>
    </dgm:pt>
    <dgm:pt modelId="{64A20741-4B93-4A42-A6BA-0151DB86054C}">
      <dgm:prSet/>
      <dgm:spPr/>
      <dgm:t>
        <a:bodyPr/>
        <a:lstStyle/>
        <a:p>
          <a:r>
            <a:rPr lang="en-US" dirty="0"/>
            <a:t>Review</a:t>
          </a:r>
        </a:p>
      </dgm:t>
    </dgm:pt>
    <dgm:pt modelId="{A83206CD-5B91-42F1-9566-0D9AAC8ED7C2}" type="parTrans" cxnId="{E89D71FC-3E4F-4978-AAAE-4C5E5C16B4FA}">
      <dgm:prSet/>
      <dgm:spPr/>
      <dgm:t>
        <a:bodyPr/>
        <a:lstStyle/>
        <a:p>
          <a:endParaRPr lang="en-US"/>
        </a:p>
      </dgm:t>
    </dgm:pt>
    <dgm:pt modelId="{A1ED6A6C-4AD4-496A-B289-8E438EF6C06C}" type="sibTrans" cxnId="{E89D71FC-3E4F-4978-AAAE-4C5E5C16B4FA}">
      <dgm:prSet/>
      <dgm:spPr/>
      <dgm:t>
        <a:bodyPr/>
        <a:lstStyle/>
        <a:p>
          <a:endParaRPr lang="en-US"/>
        </a:p>
      </dgm:t>
    </dgm:pt>
    <dgm:pt modelId="{96F42C15-9B73-4C93-8128-6B24FD805AB2}">
      <dgm:prSet custT="1"/>
      <dgm:spPr/>
      <dgm:t>
        <a:bodyPr/>
        <a:lstStyle/>
        <a:p>
          <a:r>
            <a:rPr lang="en-US" sz="1800" dirty="0"/>
            <a:t>Review your research questions and pick out facts that will answer the WHO, WHY, WHEN, WHERE, HOW and WHAT questions.</a:t>
          </a:r>
        </a:p>
      </dgm:t>
    </dgm:pt>
    <dgm:pt modelId="{BBE93F7C-C395-4CD7-8A39-292075DD3FCB}" type="parTrans" cxnId="{B4F8CBDC-3C1F-46B4-994D-B5A6E963B698}">
      <dgm:prSet/>
      <dgm:spPr/>
      <dgm:t>
        <a:bodyPr/>
        <a:lstStyle/>
        <a:p>
          <a:endParaRPr lang="en-US"/>
        </a:p>
      </dgm:t>
    </dgm:pt>
    <dgm:pt modelId="{EE00C938-9A1A-421A-818A-57E75545DF68}" type="sibTrans" cxnId="{B4F8CBDC-3C1F-46B4-994D-B5A6E963B698}">
      <dgm:prSet/>
      <dgm:spPr/>
      <dgm:t>
        <a:bodyPr/>
        <a:lstStyle/>
        <a:p>
          <a:endParaRPr lang="en-US"/>
        </a:p>
      </dgm:t>
    </dgm:pt>
    <dgm:pt modelId="{50B1266F-5DED-4717-B9C6-2B69DBD0922C}">
      <dgm:prSet/>
      <dgm:spPr/>
      <dgm:t>
        <a:bodyPr/>
        <a:lstStyle/>
        <a:p>
          <a:r>
            <a:rPr lang="en-US" dirty="0"/>
            <a:t>Dates</a:t>
          </a:r>
        </a:p>
      </dgm:t>
    </dgm:pt>
    <dgm:pt modelId="{B5F5E60D-C3E4-488D-9282-126D696CAA1E}" type="parTrans" cxnId="{943165D0-AE7C-4AF5-BA9F-57690F2E5998}">
      <dgm:prSet/>
      <dgm:spPr/>
      <dgm:t>
        <a:bodyPr/>
        <a:lstStyle/>
        <a:p>
          <a:endParaRPr lang="en-US"/>
        </a:p>
      </dgm:t>
    </dgm:pt>
    <dgm:pt modelId="{471D1226-DD71-487C-BDF8-C9EC65AA68A1}" type="sibTrans" cxnId="{943165D0-AE7C-4AF5-BA9F-57690F2E5998}">
      <dgm:prSet/>
      <dgm:spPr/>
      <dgm:t>
        <a:bodyPr/>
        <a:lstStyle/>
        <a:p>
          <a:endParaRPr lang="en-US"/>
        </a:p>
      </dgm:t>
    </dgm:pt>
    <dgm:pt modelId="{1FFF5F2D-CADE-49FF-AA04-CCA7E9A16B5B}">
      <dgm:prSet custT="1"/>
      <dgm:spPr/>
      <dgm:t>
        <a:bodyPr/>
        <a:lstStyle/>
        <a:p>
          <a:r>
            <a:rPr lang="en-US" sz="1800" dirty="0"/>
            <a:t>Dates: research the time period and include the information in a timeline, perhaps sorted by event date.</a:t>
          </a:r>
        </a:p>
      </dgm:t>
    </dgm:pt>
    <dgm:pt modelId="{8F971CFB-DEDB-4B3C-888A-372C99EC4445}" type="parTrans" cxnId="{D871BE81-07CD-4B67-8D9F-5FD8DCD30227}">
      <dgm:prSet/>
      <dgm:spPr/>
      <dgm:t>
        <a:bodyPr/>
        <a:lstStyle/>
        <a:p>
          <a:endParaRPr lang="en-US"/>
        </a:p>
      </dgm:t>
    </dgm:pt>
    <dgm:pt modelId="{D88EF77D-99C8-484E-B38C-A3C73D6E5103}" type="sibTrans" cxnId="{D871BE81-07CD-4B67-8D9F-5FD8DCD30227}">
      <dgm:prSet/>
      <dgm:spPr/>
      <dgm:t>
        <a:bodyPr/>
        <a:lstStyle/>
        <a:p>
          <a:endParaRPr lang="en-US"/>
        </a:p>
      </dgm:t>
    </dgm:pt>
    <dgm:pt modelId="{057A7757-41DE-4772-9507-C4ABBCAC11B5}">
      <dgm:prSet/>
      <dgm:spPr/>
      <dgm:t>
        <a:bodyPr/>
        <a:lstStyle/>
        <a:p>
          <a:r>
            <a:rPr lang="en-US" dirty="0"/>
            <a:t>Places</a:t>
          </a:r>
        </a:p>
      </dgm:t>
    </dgm:pt>
    <dgm:pt modelId="{AAA32614-E2A3-485B-BDF3-1CD939939D27}" type="parTrans" cxnId="{8387AF66-235D-482F-ACA1-F407D04C5815}">
      <dgm:prSet/>
      <dgm:spPr/>
      <dgm:t>
        <a:bodyPr/>
        <a:lstStyle/>
        <a:p>
          <a:endParaRPr lang="en-US"/>
        </a:p>
      </dgm:t>
    </dgm:pt>
    <dgm:pt modelId="{E2336F61-8369-4F4B-A8A5-069B8D901E67}" type="sibTrans" cxnId="{8387AF66-235D-482F-ACA1-F407D04C5815}">
      <dgm:prSet/>
      <dgm:spPr/>
      <dgm:t>
        <a:bodyPr/>
        <a:lstStyle/>
        <a:p>
          <a:endParaRPr lang="en-US"/>
        </a:p>
      </dgm:t>
    </dgm:pt>
    <dgm:pt modelId="{A316C02D-C150-4812-806A-C16D62A1C964}">
      <dgm:prSet custT="1"/>
      <dgm:spPr/>
      <dgm:t>
        <a:bodyPr/>
        <a:lstStyle/>
        <a:p>
          <a:r>
            <a:rPr lang="en-US" sz="2000" dirty="0"/>
            <a:t>Places: research the time and place.</a:t>
          </a:r>
        </a:p>
      </dgm:t>
    </dgm:pt>
    <dgm:pt modelId="{E9865A8D-A3A8-4788-BE1B-B29294F5D0F4}" type="parTrans" cxnId="{CEA43850-1E87-4A7C-864B-25395672A24D}">
      <dgm:prSet/>
      <dgm:spPr/>
      <dgm:t>
        <a:bodyPr/>
        <a:lstStyle/>
        <a:p>
          <a:endParaRPr lang="en-US"/>
        </a:p>
      </dgm:t>
    </dgm:pt>
    <dgm:pt modelId="{875AAC65-5691-4D16-96EE-E3CC0ADC0CE3}" type="sibTrans" cxnId="{CEA43850-1E87-4A7C-864B-25395672A24D}">
      <dgm:prSet/>
      <dgm:spPr/>
      <dgm:t>
        <a:bodyPr/>
        <a:lstStyle/>
        <a:p>
          <a:endParaRPr lang="en-US"/>
        </a:p>
      </dgm:t>
    </dgm:pt>
    <dgm:pt modelId="{11811BC6-8E47-4FFF-9ADF-2EA51A1E150E}">
      <dgm:prSet/>
      <dgm:spPr/>
      <dgm:t>
        <a:bodyPr/>
        <a:lstStyle/>
        <a:p>
          <a:r>
            <a:rPr lang="en-US" dirty="0"/>
            <a:t>Names</a:t>
          </a:r>
        </a:p>
      </dgm:t>
    </dgm:pt>
    <dgm:pt modelId="{AA153E16-BF2B-4672-9E3C-304B0FC0B536}" type="parTrans" cxnId="{4B0313E8-5673-412F-88A2-C7EB7FB5447B}">
      <dgm:prSet/>
      <dgm:spPr/>
      <dgm:t>
        <a:bodyPr/>
        <a:lstStyle/>
        <a:p>
          <a:endParaRPr lang="en-US"/>
        </a:p>
      </dgm:t>
    </dgm:pt>
    <dgm:pt modelId="{52E0AF61-B0ED-48CA-9D16-47714DDEEC31}" type="sibTrans" cxnId="{4B0313E8-5673-412F-88A2-C7EB7FB5447B}">
      <dgm:prSet/>
      <dgm:spPr/>
      <dgm:t>
        <a:bodyPr/>
        <a:lstStyle/>
        <a:p>
          <a:endParaRPr lang="en-US"/>
        </a:p>
      </dgm:t>
    </dgm:pt>
    <dgm:pt modelId="{9CCFA2CA-2DE0-4A0E-A97E-896733E4289B}">
      <dgm:prSet custT="1"/>
      <dgm:spPr/>
      <dgm:t>
        <a:bodyPr/>
        <a:lstStyle/>
        <a:p>
          <a:r>
            <a:rPr lang="en-US" sz="2000" dirty="0"/>
            <a:t>Names: determine how the people are connected to each other.</a:t>
          </a:r>
        </a:p>
      </dgm:t>
    </dgm:pt>
    <dgm:pt modelId="{7D6251BE-44F2-4806-8F2D-BB2B0A07EC7A}" type="parTrans" cxnId="{5C310A43-6AC7-49DD-9514-6648C36142F7}">
      <dgm:prSet/>
      <dgm:spPr/>
      <dgm:t>
        <a:bodyPr/>
        <a:lstStyle/>
        <a:p>
          <a:endParaRPr lang="en-US"/>
        </a:p>
      </dgm:t>
    </dgm:pt>
    <dgm:pt modelId="{84182DDA-824E-46F4-B37E-51CD8C8E0BDC}" type="sibTrans" cxnId="{5C310A43-6AC7-49DD-9514-6648C36142F7}">
      <dgm:prSet/>
      <dgm:spPr/>
      <dgm:t>
        <a:bodyPr/>
        <a:lstStyle/>
        <a:p>
          <a:endParaRPr lang="en-US"/>
        </a:p>
      </dgm:t>
    </dgm:pt>
    <dgm:pt modelId="{401056D6-0250-4D72-B33D-23411D54DF47}">
      <dgm:prSet/>
      <dgm:spPr/>
      <dgm:t>
        <a:bodyPr/>
        <a:lstStyle/>
        <a:p>
          <a:r>
            <a:rPr lang="en-US" dirty="0"/>
            <a:t>Occupations</a:t>
          </a:r>
        </a:p>
      </dgm:t>
    </dgm:pt>
    <dgm:pt modelId="{4693AF2A-97D8-41E4-9243-1E7F852E9114}" type="parTrans" cxnId="{0C97A56D-203F-4E19-ACA9-2DA4732972A4}">
      <dgm:prSet/>
      <dgm:spPr/>
      <dgm:t>
        <a:bodyPr/>
        <a:lstStyle/>
        <a:p>
          <a:endParaRPr lang="en-US"/>
        </a:p>
      </dgm:t>
    </dgm:pt>
    <dgm:pt modelId="{86291A29-5223-49A7-AA13-453A1BB51629}" type="sibTrans" cxnId="{0C97A56D-203F-4E19-ACA9-2DA4732972A4}">
      <dgm:prSet/>
      <dgm:spPr/>
      <dgm:t>
        <a:bodyPr/>
        <a:lstStyle/>
        <a:p>
          <a:endParaRPr lang="en-US"/>
        </a:p>
      </dgm:t>
    </dgm:pt>
    <dgm:pt modelId="{E234FF74-9175-40D1-8E95-BD31AE4715C7}">
      <dgm:prSet custT="1"/>
      <dgm:spPr/>
      <dgm:t>
        <a:bodyPr/>
        <a:lstStyle/>
        <a:p>
          <a:r>
            <a:rPr lang="en-US" sz="1800" dirty="0"/>
            <a:t>Occupations: research duties for that time period (e.g., teacher, nurse, maid, factory worker, farmer, laborer,  judge).</a:t>
          </a:r>
        </a:p>
      </dgm:t>
    </dgm:pt>
    <dgm:pt modelId="{1A156444-1561-4156-AAF0-7A7EED66E371}" type="parTrans" cxnId="{1E2FE9E1-85FD-4998-A9F5-806CDEA9EA03}">
      <dgm:prSet/>
      <dgm:spPr/>
      <dgm:t>
        <a:bodyPr/>
        <a:lstStyle/>
        <a:p>
          <a:endParaRPr lang="en-US"/>
        </a:p>
      </dgm:t>
    </dgm:pt>
    <dgm:pt modelId="{BEBF3703-D9AB-4444-8F72-0184E87C30CA}" type="sibTrans" cxnId="{1E2FE9E1-85FD-4998-A9F5-806CDEA9EA03}">
      <dgm:prSet/>
      <dgm:spPr/>
      <dgm:t>
        <a:bodyPr/>
        <a:lstStyle/>
        <a:p>
          <a:endParaRPr lang="en-US"/>
        </a:p>
      </dgm:t>
    </dgm:pt>
    <dgm:pt modelId="{27FD0D99-8874-433F-9ECB-7B8646C83939}">
      <dgm:prSet/>
      <dgm:spPr/>
      <dgm:t>
        <a:bodyPr/>
        <a:lstStyle/>
        <a:p>
          <a:r>
            <a:rPr lang="en-US" dirty="0"/>
            <a:t>Incidents</a:t>
          </a:r>
        </a:p>
      </dgm:t>
    </dgm:pt>
    <dgm:pt modelId="{4AFBDCE4-484F-46C1-8B7B-B0256F125388}" type="parTrans" cxnId="{64EFE04C-7A04-4D70-8108-969CA5AE71C3}">
      <dgm:prSet/>
      <dgm:spPr/>
      <dgm:t>
        <a:bodyPr/>
        <a:lstStyle/>
        <a:p>
          <a:endParaRPr lang="en-US"/>
        </a:p>
      </dgm:t>
    </dgm:pt>
    <dgm:pt modelId="{BA6F9C0B-4C2F-4B85-B0A8-01F9AF84E03F}" type="sibTrans" cxnId="{64EFE04C-7A04-4D70-8108-969CA5AE71C3}">
      <dgm:prSet/>
      <dgm:spPr/>
      <dgm:t>
        <a:bodyPr/>
        <a:lstStyle/>
        <a:p>
          <a:endParaRPr lang="en-US"/>
        </a:p>
      </dgm:t>
    </dgm:pt>
    <dgm:pt modelId="{9E81F4ED-FF92-4379-9015-66515291EE6D}">
      <dgm:prSet custT="1"/>
      <dgm:spPr/>
      <dgm:t>
        <a:bodyPr/>
        <a:lstStyle/>
        <a:p>
          <a:r>
            <a:rPr lang="en-US" sz="1600" dirty="0"/>
            <a:t>Incidents: (e.g., jail sentence [court records], marriage [newspaper], reason for death [Death certificate, cemetery records], graduation [online yearbooks]).</a:t>
          </a:r>
        </a:p>
      </dgm:t>
    </dgm:pt>
    <dgm:pt modelId="{C9BD3CD5-EDE5-4E09-9081-C2C25F464EB5}" type="parTrans" cxnId="{0D318C65-CFD8-487B-92FA-E4FF3512BB2C}">
      <dgm:prSet/>
      <dgm:spPr/>
      <dgm:t>
        <a:bodyPr/>
        <a:lstStyle/>
        <a:p>
          <a:endParaRPr lang="en-US"/>
        </a:p>
      </dgm:t>
    </dgm:pt>
    <dgm:pt modelId="{5BB1A6B5-65BE-4ED6-B262-A142BF7360DB}" type="sibTrans" cxnId="{0D318C65-CFD8-487B-92FA-E4FF3512BB2C}">
      <dgm:prSet/>
      <dgm:spPr/>
      <dgm:t>
        <a:bodyPr/>
        <a:lstStyle/>
        <a:p>
          <a:endParaRPr lang="en-US"/>
        </a:p>
      </dgm:t>
    </dgm:pt>
    <dgm:pt modelId="{3F15CE98-4877-4380-80D6-68C4BF36CEEE}">
      <dgm:prSet/>
      <dgm:spPr/>
      <dgm:t>
        <a:bodyPr/>
        <a:lstStyle/>
        <a:p>
          <a:r>
            <a:rPr lang="en-US" dirty="0"/>
            <a:t>More</a:t>
          </a:r>
        </a:p>
        <a:p>
          <a:r>
            <a:rPr lang="en-US" dirty="0"/>
            <a:t>Research</a:t>
          </a:r>
        </a:p>
      </dgm:t>
    </dgm:pt>
    <dgm:pt modelId="{2D36B2DF-CC9E-4BAF-BD3D-6722B4391866}" type="parTrans" cxnId="{B7B179E4-6338-4801-819A-9D034D2B5888}">
      <dgm:prSet/>
      <dgm:spPr/>
      <dgm:t>
        <a:bodyPr/>
        <a:lstStyle/>
        <a:p>
          <a:endParaRPr lang="en-US"/>
        </a:p>
      </dgm:t>
    </dgm:pt>
    <dgm:pt modelId="{3538E12B-03E4-41BE-BED4-2099A9CCAE4F}" type="sibTrans" cxnId="{B7B179E4-6338-4801-819A-9D034D2B5888}">
      <dgm:prSet/>
      <dgm:spPr/>
      <dgm:t>
        <a:bodyPr/>
        <a:lstStyle/>
        <a:p>
          <a:endParaRPr lang="en-US"/>
        </a:p>
      </dgm:t>
    </dgm:pt>
    <dgm:pt modelId="{3D4141E7-C8EC-48BC-9498-E865CC216D25}">
      <dgm:prSet custT="1"/>
      <dgm:spPr/>
      <dgm:t>
        <a:bodyPr/>
        <a:lstStyle/>
        <a:p>
          <a:r>
            <a:rPr lang="en-US" sz="1800" dirty="0"/>
            <a:t>More: research period clothing, housing, food, hobbies, setting, etc.</a:t>
          </a:r>
        </a:p>
      </dgm:t>
    </dgm:pt>
    <dgm:pt modelId="{A32B87D6-FDDF-4BDF-ACA1-A0F78BBDE421}" type="parTrans" cxnId="{CAB1C615-9FAC-4D95-BE11-85401923F3F9}">
      <dgm:prSet/>
      <dgm:spPr/>
      <dgm:t>
        <a:bodyPr/>
        <a:lstStyle/>
        <a:p>
          <a:endParaRPr lang="en-US"/>
        </a:p>
      </dgm:t>
    </dgm:pt>
    <dgm:pt modelId="{A4DC6CE7-73A3-4AEC-8F39-4B36E36E86F8}" type="sibTrans" cxnId="{CAB1C615-9FAC-4D95-BE11-85401923F3F9}">
      <dgm:prSet/>
      <dgm:spPr/>
      <dgm:t>
        <a:bodyPr/>
        <a:lstStyle/>
        <a:p>
          <a:endParaRPr lang="en-US"/>
        </a:p>
      </dgm:t>
    </dgm:pt>
    <dgm:pt modelId="{DC6A0B18-61EE-4541-82D4-2B61A9D24586}" type="pres">
      <dgm:prSet presAssocID="{DD14E37F-8632-40C2-9379-C1ABEB5F6190}" presName="Name0" presStyleCnt="0">
        <dgm:presLayoutVars>
          <dgm:dir/>
          <dgm:animLvl val="lvl"/>
          <dgm:resizeHandles val="exact"/>
        </dgm:presLayoutVars>
      </dgm:prSet>
      <dgm:spPr/>
    </dgm:pt>
    <dgm:pt modelId="{B11514A3-43F2-FF4D-B734-3D196E4F98E4}" type="pres">
      <dgm:prSet presAssocID="{64A20741-4B93-4A42-A6BA-0151DB86054C}" presName="linNode" presStyleCnt="0"/>
      <dgm:spPr/>
    </dgm:pt>
    <dgm:pt modelId="{35CDE957-88EC-234D-803A-A36534E32A0A}" type="pres">
      <dgm:prSet presAssocID="{64A20741-4B93-4A42-A6BA-0151DB86054C}" presName="parentText" presStyleLbl="alignNode1" presStyleIdx="0" presStyleCnt="7" custLinFactNeighborX="-819" custLinFactNeighborY="-1903">
        <dgm:presLayoutVars>
          <dgm:chMax val="1"/>
          <dgm:bulletEnabled/>
        </dgm:presLayoutVars>
      </dgm:prSet>
      <dgm:spPr/>
    </dgm:pt>
    <dgm:pt modelId="{23A9C243-6E44-6E4A-B528-CC1582198EE5}" type="pres">
      <dgm:prSet presAssocID="{64A20741-4B93-4A42-A6BA-0151DB86054C}" presName="descendantText" presStyleLbl="alignAccFollowNode1" presStyleIdx="0" presStyleCnt="7">
        <dgm:presLayoutVars>
          <dgm:bulletEnabled/>
        </dgm:presLayoutVars>
      </dgm:prSet>
      <dgm:spPr/>
    </dgm:pt>
    <dgm:pt modelId="{87AAFFAE-AB2F-FA41-9527-2FB936901C64}" type="pres">
      <dgm:prSet presAssocID="{A1ED6A6C-4AD4-496A-B289-8E438EF6C06C}" presName="sp" presStyleCnt="0"/>
      <dgm:spPr/>
    </dgm:pt>
    <dgm:pt modelId="{48A4F861-EBCC-194F-9064-ADF215514696}" type="pres">
      <dgm:prSet presAssocID="{50B1266F-5DED-4717-B9C6-2B69DBD0922C}" presName="linNode" presStyleCnt="0"/>
      <dgm:spPr/>
    </dgm:pt>
    <dgm:pt modelId="{D22DBCA3-E42C-F543-B5E2-D494FCEBE980}" type="pres">
      <dgm:prSet presAssocID="{50B1266F-5DED-4717-B9C6-2B69DBD0922C}" presName="parentText" presStyleLbl="alignNode1" presStyleIdx="1" presStyleCnt="7" custLinFactNeighborX="-1903" custLinFactNeighborY="1994">
        <dgm:presLayoutVars>
          <dgm:chMax val="1"/>
          <dgm:bulletEnabled/>
        </dgm:presLayoutVars>
      </dgm:prSet>
      <dgm:spPr/>
    </dgm:pt>
    <dgm:pt modelId="{FEA921F3-4FFC-B04F-BBB8-21E530836F82}" type="pres">
      <dgm:prSet presAssocID="{50B1266F-5DED-4717-B9C6-2B69DBD0922C}" presName="descendantText" presStyleLbl="alignAccFollowNode1" presStyleIdx="1" presStyleCnt="7">
        <dgm:presLayoutVars>
          <dgm:bulletEnabled/>
        </dgm:presLayoutVars>
      </dgm:prSet>
      <dgm:spPr/>
    </dgm:pt>
    <dgm:pt modelId="{4E4ACBC9-138E-8346-BFD4-5E6BF98504C7}" type="pres">
      <dgm:prSet presAssocID="{471D1226-DD71-487C-BDF8-C9EC65AA68A1}" presName="sp" presStyleCnt="0"/>
      <dgm:spPr/>
    </dgm:pt>
    <dgm:pt modelId="{06C73471-9765-3F4F-8F14-FAB60F9C8F11}" type="pres">
      <dgm:prSet presAssocID="{057A7757-41DE-4772-9507-C4ABBCAC11B5}" presName="linNode" presStyleCnt="0"/>
      <dgm:spPr/>
    </dgm:pt>
    <dgm:pt modelId="{2C407B28-45DB-B042-B008-AEC28BDCEFCA}" type="pres">
      <dgm:prSet presAssocID="{057A7757-41DE-4772-9507-C4ABBCAC11B5}" presName="parentText" presStyleLbl="alignNode1" presStyleIdx="2" presStyleCnt="7">
        <dgm:presLayoutVars>
          <dgm:chMax val="1"/>
          <dgm:bulletEnabled/>
        </dgm:presLayoutVars>
      </dgm:prSet>
      <dgm:spPr/>
    </dgm:pt>
    <dgm:pt modelId="{838A387D-5FE9-0F45-A57C-7F713C8D6398}" type="pres">
      <dgm:prSet presAssocID="{057A7757-41DE-4772-9507-C4ABBCAC11B5}" presName="descendantText" presStyleLbl="alignAccFollowNode1" presStyleIdx="2" presStyleCnt="7">
        <dgm:presLayoutVars>
          <dgm:bulletEnabled/>
        </dgm:presLayoutVars>
      </dgm:prSet>
      <dgm:spPr/>
    </dgm:pt>
    <dgm:pt modelId="{4C96AFAA-C224-CA40-80E5-B7E4FA231B6A}" type="pres">
      <dgm:prSet presAssocID="{E2336F61-8369-4F4B-A8A5-069B8D901E67}" presName="sp" presStyleCnt="0"/>
      <dgm:spPr/>
    </dgm:pt>
    <dgm:pt modelId="{BDCA3A17-2CED-364C-A173-FFDE3D1E991E}" type="pres">
      <dgm:prSet presAssocID="{11811BC6-8E47-4FFF-9ADF-2EA51A1E150E}" presName="linNode" presStyleCnt="0"/>
      <dgm:spPr/>
    </dgm:pt>
    <dgm:pt modelId="{1A14409A-6D7E-5640-A040-E490560A2999}" type="pres">
      <dgm:prSet presAssocID="{11811BC6-8E47-4FFF-9ADF-2EA51A1E150E}" presName="parentText" presStyleLbl="alignNode1" presStyleIdx="3" presStyleCnt="7">
        <dgm:presLayoutVars>
          <dgm:chMax val="1"/>
          <dgm:bulletEnabled/>
        </dgm:presLayoutVars>
      </dgm:prSet>
      <dgm:spPr/>
    </dgm:pt>
    <dgm:pt modelId="{53084140-3F05-584A-8B7C-1FF448F6E6B3}" type="pres">
      <dgm:prSet presAssocID="{11811BC6-8E47-4FFF-9ADF-2EA51A1E150E}" presName="descendantText" presStyleLbl="alignAccFollowNode1" presStyleIdx="3" presStyleCnt="7">
        <dgm:presLayoutVars>
          <dgm:bulletEnabled/>
        </dgm:presLayoutVars>
      </dgm:prSet>
      <dgm:spPr/>
    </dgm:pt>
    <dgm:pt modelId="{41F9382E-2D6F-214C-9319-FFB8F3501DBD}" type="pres">
      <dgm:prSet presAssocID="{52E0AF61-B0ED-48CA-9D16-47714DDEEC31}" presName="sp" presStyleCnt="0"/>
      <dgm:spPr/>
    </dgm:pt>
    <dgm:pt modelId="{731BD9E0-1A70-9F43-9485-FA16060CD7FA}" type="pres">
      <dgm:prSet presAssocID="{401056D6-0250-4D72-B33D-23411D54DF47}" presName="linNode" presStyleCnt="0"/>
      <dgm:spPr/>
    </dgm:pt>
    <dgm:pt modelId="{876540DB-5B65-AE4D-9A3F-975EAEE12DB9}" type="pres">
      <dgm:prSet presAssocID="{401056D6-0250-4D72-B33D-23411D54DF47}" presName="parentText" presStyleLbl="alignNode1" presStyleIdx="4" presStyleCnt="7">
        <dgm:presLayoutVars>
          <dgm:chMax val="1"/>
          <dgm:bulletEnabled/>
        </dgm:presLayoutVars>
      </dgm:prSet>
      <dgm:spPr/>
    </dgm:pt>
    <dgm:pt modelId="{CFE9E58D-F9C9-B14B-B7BA-292EABAA3E24}" type="pres">
      <dgm:prSet presAssocID="{401056D6-0250-4D72-B33D-23411D54DF47}" presName="descendantText" presStyleLbl="alignAccFollowNode1" presStyleIdx="4" presStyleCnt="7">
        <dgm:presLayoutVars>
          <dgm:bulletEnabled/>
        </dgm:presLayoutVars>
      </dgm:prSet>
      <dgm:spPr/>
    </dgm:pt>
    <dgm:pt modelId="{960FF726-8B3E-EA4F-A800-EF3866E3C26E}" type="pres">
      <dgm:prSet presAssocID="{86291A29-5223-49A7-AA13-453A1BB51629}" presName="sp" presStyleCnt="0"/>
      <dgm:spPr/>
    </dgm:pt>
    <dgm:pt modelId="{A9A29B7D-4DF8-0443-BC4F-B7BC291EDC3C}" type="pres">
      <dgm:prSet presAssocID="{27FD0D99-8874-433F-9ECB-7B8646C83939}" presName="linNode" presStyleCnt="0"/>
      <dgm:spPr/>
    </dgm:pt>
    <dgm:pt modelId="{848DD46C-7FBD-9841-888B-DA3C8E03FD4A}" type="pres">
      <dgm:prSet presAssocID="{27FD0D99-8874-433F-9ECB-7B8646C83939}" presName="parentText" presStyleLbl="alignNode1" presStyleIdx="5" presStyleCnt="7">
        <dgm:presLayoutVars>
          <dgm:chMax val="1"/>
          <dgm:bulletEnabled/>
        </dgm:presLayoutVars>
      </dgm:prSet>
      <dgm:spPr/>
    </dgm:pt>
    <dgm:pt modelId="{B1D74067-553D-F843-87AF-A7DAA201D022}" type="pres">
      <dgm:prSet presAssocID="{27FD0D99-8874-433F-9ECB-7B8646C83939}" presName="descendantText" presStyleLbl="alignAccFollowNode1" presStyleIdx="5" presStyleCnt="7">
        <dgm:presLayoutVars>
          <dgm:bulletEnabled/>
        </dgm:presLayoutVars>
      </dgm:prSet>
      <dgm:spPr/>
    </dgm:pt>
    <dgm:pt modelId="{6EC0DA25-6037-AA48-AB5A-0782459B12F5}" type="pres">
      <dgm:prSet presAssocID="{BA6F9C0B-4C2F-4B85-B0A8-01F9AF84E03F}" presName="sp" presStyleCnt="0"/>
      <dgm:spPr/>
    </dgm:pt>
    <dgm:pt modelId="{76AC96D6-568A-3C46-90A0-F2E2FB131DE6}" type="pres">
      <dgm:prSet presAssocID="{3F15CE98-4877-4380-80D6-68C4BF36CEEE}" presName="linNode" presStyleCnt="0"/>
      <dgm:spPr/>
    </dgm:pt>
    <dgm:pt modelId="{22BB1FEF-8237-8540-AF16-DA6CA6034B65}" type="pres">
      <dgm:prSet presAssocID="{3F15CE98-4877-4380-80D6-68C4BF36CEEE}" presName="parentText" presStyleLbl="alignNode1" presStyleIdx="6" presStyleCnt="7">
        <dgm:presLayoutVars>
          <dgm:chMax val="1"/>
          <dgm:bulletEnabled/>
        </dgm:presLayoutVars>
      </dgm:prSet>
      <dgm:spPr/>
    </dgm:pt>
    <dgm:pt modelId="{3C241595-2279-C149-99C8-9246C2EBA960}" type="pres">
      <dgm:prSet presAssocID="{3F15CE98-4877-4380-80D6-68C4BF36CEEE}" presName="descendantText" presStyleLbl="alignAccFollowNode1" presStyleIdx="6" presStyleCnt="7">
        <dgm:presLayoutVars>
          <dgm:bulletEnabled/>
        </dgm:presLayoutVars>
      </dgm:prSet>
      <dgm:spPr/>
    </dgm:pt>
  </dgm:ptLst>
  <dgm:cxnLst>
    <dgm:cxn modelId="{2DADC401-E5A4-8040-9719-2611F1E10ECB}" type="presOf" srcId="{057A7757-41DE-4772-9507-C4ABBCAC11B5}" destId="{2C407B28-45DB-B042-B008-AEC28BDCEFCA}" srcOrd="0" destOrd="0" presId="urn:microsoft.com/office/officeart/2016/7/layout/VerticalSolidActionList"/>
    <dgm:cxn modelId="{7EC2B709-EBC8-3E4C-A634-EF827B88ABC9}" type="presOf" srcId="{401056D6-0250-4D72-B33D-23411D54DF47}" destId="{876540DB-5B65-AE4D-9A3F-975EAEE12DB9}" srcOrd="0" destOrd="0" presId="urn:microsoft.com/office/officeart/2016/7/layout/VerticalSolidActionList"/>
    <dgm:cxn modelId="{1C5A8013-23F6-AB4C-9722-48EB9E9321A8}" type="presOf" srcId="{E234FF74-9175-40D1-8E95-BD31AE4715C7}" destId="{CFE9E58D-F9C9-B14B-B7BA-292EABAA3E24}" srcOrd="0" destOrd="0" presId="urn:microsoft.com/office/officeart/2016/7/layout/VerticalSolidActionList"/>
    <dgm:cxn modelId="{CAB1C615-9FAC-4D95-BE11-85401923F3F9}" srcId="{3F15CE98-4877-4380-80D6-68C4BF36CEEE}" destId="{3D4141E7-C8EC-48BC-9498-E865CC216D25}" srcOrd="0" destOrd="0" parTransId="{A32B87D6-FDDF-4BDF-ACA1-A0F78BBDE421}" sibTransId="{A4DC6CE7-73A3-4AEC-8F39-4B36E36E86F8}"/>
    <dgm:cxn modelId="{CE9A5F18-DD77-1B4E-AC10-B5574269D34D}" type="presOf" srcId="{3D4141E7-C8EC-48BC-9498-E865CC216D25}" destId="{3C241595-2279-C149-99C8-9246C2EBA960}" srcOrd="0" destOrd="0" presId="urn:microsoft.com/office/officeart/2016/7/layout/VerticalSolidActionList"/>
    <dgm:cxn modelId="{D7559C24-5FC3-4E48-846C-5BA535B99D02}" type="presOf" srcId="{96F42C15-9B73-4C93-8128-6B24FD805AB2}" destId="{23A9C243-6E44-6E4A-B528-CC1582198EE5}" srcOrd="0" destOrd="0" presId="urn:microsoft.com/office/officeart/2016/7/layout/VerticalSolidActionList"/>
    <dgm:cxn modelId="{5C310A43-6AC7-49DD-9514-6648C36142F7}" srcId="{11811BC6-8E47-4FFF-9ADF-2EA51A1E150E}" destId="{9CCFA2CA-2DE0-4A0E-A97E-896733E4289B}" srcOrd="0" destOrd="0" parTransId="{7D6251BE-44F2-4806-8F2D-BB2B0A07EC7A}" sibTransId="{84182DDA-824E-46F4-B37E-51CD8C8E0BDC}"/>
    <dgm:cxn modelId="{64EFE04C-7A04-4D70-8108-969CA5AE71C3}" srcId="{DD14E37F-8632-40C2-9379-C1ABEB5F6190}" destId="{27FD0D99-8874-433F-9ECB-7B8646C83939}" srcOrd="5" destOrd="0" parTransId="{4AFBDCE4-484F-46C1-8B7B-B0256F125388}" sibTransId="{BA6F9C0B-4C2F-4B85-B0A8-01F9AF84E03F}"/>
    <dgm:cxn modelId="{CEA43850-1E87-4A7C-864B-25395672A24D}" srcId="{057A7757-41DE-4772-9507-C4ABBCAC11B5}" destId="{A316C02D-C150-4812-806A-C16D62A1C964}" srcOrd="0" destOrd="0" parTransId="{E9865A8D-A3A8-4788-BE1B-B29294F5D0F4}" sibTransId="{875AAC65-5691-4D16-96EE-E3CC0ADC0CE3}"/>
    <dgm:cxn modelId="{4EABBB5A-7B82-5B4D-B166-96B8BF17BAD5}" type="presOf" srcId="{9CCFA2CA-2DE0-4A0E-A97E-896733E4289B}" destId="{53084140-3F05-584A-8B7C-1FF448F6E6B3}" srcOrd="0" destOrd="0" presId="urn:microsoft.com/office/officeart/2016/7/layout/VerticalSolidActionList"/>
    <dgm:cxn modelId="{0D318C65-CFD8-487B-92FA-E4FF3512BB2C}" srcId="{27FD0D99-8874-433F-9ECB-7B8646C83939}" destId="{9E81F4ED-FF92-4379-9015-66515291EE6D}" srcOrd="0" destOrd="0" parTransId="{C9BD3CD5-EDE5-4E09-9081-C2C25F464EB5}" sibTransId="{5BB1A6B5-65BE-4ED6-B262-A142BF7360DB}"/>
    <dgm:cxn modelId="{8387AF66-235D-482F-ACA1-F407D04C5815}" srcId="{DD14E37F-8632-40C2-9379-C1ABEB5F6190}" destId="{057A7757-41DE-4772-9507-C4ABBCAC11B5}" srcOrd="2" destOrd="0" parTransId="{AAA32614-E2A3-485B-BDF3-1CD939939D27}" sibTransId="{E2336F61-8369-4F4B-A8A5-069B8D901E67}"/>
    <dgm:cxn modelId="{0C97A56D-203F-4E19-ACA9-2DA4732972A4}" srcId="{DD14E37F-8632-40C2-9379-C1ABEB5F6190}" destId="{401056D6-0250-4D72-B33D-23411D54DF47}" srcOrd="4" destOrd="0" parTransId="{4693AF2A-97D8-41E4-9243-1E7F852E9114}" sibTransId="{86291A29-5223-49A7-AA13-453A1BB51629}"/>
    <dgm:cxn modelId="{4107DD72-73E2-4945-A26D-530507C2B260}" type="presOf" srcId="{11811BC6-8E47-4FFF-9ADF-2EA51A1E150E}" destId="{1A14409A-6D7E-5640-A040-E490560A2999}" srcOrd="0" destOrd="0" presId="urn:microsoft.com/office/officeart/2016/7/layout/VerticalSolidActionList"/>
    <dgm:cxn modelId="{D871BE81-07CD-4B67-8D9F-5FD8DCD30227}" srcId="{50B1266F-5DED-4717-B9C6-2B69DBD0922C}" destId="{1FFF5F2D-CADE-49FF-AA04-CCA7E9A16B5B}" srcOrd="0" destOrd="0" parTransId="{8F971CFB-DEDB-4B3C-888A-372C99EC4445}" sibTransId="{D88EF77D-99C8-484E-B38C-A3C73D6E5103}"/>
    <dgm:cxn modelId="{F6A1BD82-8B9D-C647-B58E-CE370C5D4D3A}" type="presOf" srcId="{A316C02D-C150-4812-806A-C16D62A1C964}" destId="{838A387D-5FE9-0F45-A57C-7F713C8D6398}" srcOrd="0" destOrd="0" presId="urn:microsoft.com/office/officeart/2016/7/layout/VerticalSolidActionList"/>
    <dgm:cxn modelId="{8AD07486-B339-954C-B9F5-66B8CDB21D22}" type="presOf" srcId="{9E81F4ED-FF92-4379-9015-66515291EE6D}" destId="{B1D74067-553D-F843-87AF-A7DAA201D022}" srcOrd="0" destOrd="0" presId="urn:microsoft.com/office/officeart/2016/7/layout/VerticalSolidActionList"/>
    <dgm:cxn modelId="{CD0F1191-70FA-5A45-B49E-2C3EA3C1C23B}" type="presOf" srcId="{50B1266F-5DED-4717-B9C6-2B69DBD0922C}" destId="{D22DBCA3-E42C-F543-B5E2-D494FCEBE980}" srcOrd="0" destOrd="0" presId="urn:microsoft.com/office/officeart/2016/7/layout/VerticalSolidActionList"/>
    <dgm:cxn modelId="{936A0BBD-CD12-3B43-B1E4-05CA46FAE247}" type="presOf" srcId="{DD14E37F-8632-40C2-9379-C1ABEB5F6190}" destId="{DC6A0B18-61EE-4541-82D4-2B61A9D24586}" srcOrd="0" destOrd="0" presId="urn:microsoft.com/office/officeart/2016/7/layout/VerticalSolidActionList"/>
    <dgm:cxn modelId="{8E7943CD-420F-B941-B5F5-B76E8D3DBD0C}" type="presOf" srcId="{1FFF5F2D-CADE-49FF-AA04-CCA7E9A16B5B}" destId="{FEA921F3-4FFC-B04F-BBB8-21E530836F82}" srcOrd="0" destOrd="0" presId="urn:microsoft.com/office/officeart/2016/7/layout/VerticalSolidActionList"/>
    <dgm:cxn modelId="{943165D0-AE7C-4AF5-BA9F-57690F2E5998}" srcId="{DD14E37F-8632-40C2-9379-C1ABEB5F6190}" destId="{50B1266F-5DED-4717-B9C6-2B69DBD0922C}" srcOrd="1" destOrd="0" parTransId="{B5F5E60D-C3E4-488D-9282-126D696CAA1E}" sibTransId="{471D1226-DD71-487C-BDF8-C9EC65AA68A1}"/>
    <dgm:cxn modelId="{D6EA5ED3-3638-8E49-836B-14A778B6B9A2}" type="presOf" srcId="{64A20741-4B93-4A42-A6BA-0151DB86054C}" destId="{35CDE957-88EC-234D-803A-A36534E32A0A}" srcOrd="0" destOrd="0" presId="urn:microsoft.com/office/officeart/2016/7/layout/VerticalSolidActionList"/>
    <dgm:cxn modelId="{B4F8CBDC-3C1F-46B4-994D-B5A6E963B698}" srcId="{64A20741-4B93-4A42-A6BA-0151DB86054C}" destId="{96F42C15-9B73-4C93-8128-6B24FD805AB2}" srcOrd="0" destOrd="0" parTransId="{BBE93F7C-C395-4CD7-8A39-292075DD3FCB}" sibTransId="{EE00C938-9A1A-421A-818A-57E75545DF68}"/>
    <dgm:cxn modelId="{7C50C1DD-C466-6E4C-B2DE-F5979A8B9CB3}" type="presOf" srcId="{27FD0D99-8874-433F-9ECB-7B8646C83939}" destId="{848DD46C-7FBD-9841-888B-DA3C8E03FD4A}" srcOrd="0" destOrd="0" presId="urn:microsoft.com/office/officeart/2016/7/layout/VerticalSolidActionList"/>
    <dgm:cxn modelId="{1E2FE9E1-85FD-4998-A9F5-806CDEA9EA03}" srcId="{401056D6-0250-4D72-B33D-23411D54DF47}" destId="{E234FF74-9175-40D1-8E95-BD31AE4715C7}" srcOrd="0" destOrd="0" parTransId="{1A156444-1561-4156-AAF0-7A7EED66E371}" sibTransId="{BEBF3703-D9AB-4444-8F72-0184E87C30CA}"/>
    <dgm:cxn modelId="{B7B179E4-6338-4801-819A-9D034D2B5888}" srcId="{DD14E37F-8632-40C2-9379-C1ABEB5F6190}" destId="{3F15CE98-4877-4380-80D6-68C4BF36CEEE}" srcOrd="6" destOrd="0" parTransId="{2D36B2DF-CC9E-4BAF-BD3D-6722B4391866}" sibTransId="{3538E12B-03E4-41BE-BED4-2099A9CCAE4F}"/>
    <dgm:cxn modelId="{4B0313E8-5673-412F-88A2-C7EB7FB5447B}" srcId="{DD14E37F-8632-40C2-9379-C1ABEB5F6190}" destId="{11811BC6-8E47-4FFF-9ADF-2EA51A1E150E}" srcOrd="3" destOrd="0" parTransId="{AA153E16-BF2B-4672-9E3C-304B0FC0B536}" sibTransId="{52E0AF61-B0ED-48CA-9D16-47714DDEEC31}"/>
    <dgm:cxn modelId="{8272BFEE-3139-A04C-87C7-88A7A69E739F}" type="presOf" srcId="{3F15CE98-4877-4380-80D6-68C4BF36CEEE}" destId="{22BB1FEF-8237-8540-AF16-DA6CA6034B65}" srcOrd="0" destOrd="0" presId="urn:microsoft.com/office/officeart/2016/7/layout/VerticalSolidActionList"/>
    <dgm:cxn modelId="{E89D71FC-3E4F-4978-AAAE-4C5E5C16B4FA}" srcId="{DD14E37F-8632-40C2-9379-C1ABEB5F6190}" destId="{64A20741-4B93-4A42-A6BA-0151DB86054C}" srcOrd="0" destOrd="0" parTransId="{A83206CD-5B91-42F1-9566-0D9AAC8ED7C2}" sibTransId="{A1ED6A6C-4AD4-496A-B289-8E438EF6C06C}"/>
    <dgm:cxn modelId="{336E619E-17BA-B249-9477-45DCEB7E40D4}" type="presParOf" srcId="{DC6A0B18-61EE-4541-82D4-2B61A9D24586}" destId="{B11514A3-43F2-FF4D-B734-3D196E4F98E4}" srcOrd="0" destOrd="0" presId="urn:microsoft.com/office/officeart/2016/7/layout/VerticalSolidActionList"/>
    <dgm:cxn modelId="{97CE2A2B-1909-994F-9D91-8D85A6021F87}" type="presParOf" srcId="{B11514A3-43F2-FF4D-B734-3D196E4F98E4}" destId="{35CDE957-88EC-234D-803A-A36534E32A0A}" srcOrd="0" destOrd="0" presId="urn:microsoft.com/office/officeart/2016/7/layout/VerticalSolidActionList"/>
    <dgm:cxn modelId="{21F6DC51-07F2-6246-93A1-70CF192EA88E}" type="presParOf" srcId="{B11514A3-43F2-FF4D-B734-3D196E4F98E4}" destId="{23A9C243-6E44-6E4A-B528-CC1582198EE5}" srcOrd="1" destOrd="0" presId="urn:microsoft.com/office/officeart/2016/7/layout/VerticalSolidActionList"/>
    <dgm:cxn modelId="{263889F2-3B93-B94E-96FB-92169032B283}" type="presParOf" srcId="{DC6A0B18-61EE-4541-82D4-2B61A9D24586}" destId="{87AAFFAE-AB2F-FA41-9527-2FB936901C64}" srcOrd="1" destOrd="0" presId="urn:microsoft.com/office/officeart/2016/7/layout/VerticalSolidActionList"/>
    <dgm:cxn modelId="{727C63A2-9380-EF43-9197-79122FA87AD6}" type="presParOf" srcId="{DC6A0B18-61EE-4541-82D4-2B61A9D24586}" destId="{48A4F861-EBCC-194F-9064-ADF215514696}" srcOrd="2" destOrd="0" presId="urn:microsoft.com/office/officeart/2016/7/layout/VerticalSolidActionList"/>
    <dgm:cxn modelId="{04D36B72-8376-1140-B2F8-9A51614FAE11}" type="presParOf" srcId="{48A4F861-EBCC-194F-9064-ADF215514696}" destId="{D22DBCA3-E42C-F543-B5E2-D494FCEBE980}" srcOrd="0" destOrd="0" presId="urn:microsoft.com/office/officeart/2016/7/layout/VerticalSolidActionList"/>
    <dgm:cxn modelId="{B7C9AFF2-E105-4542-AE45-9B09E4122A79}" type="presParOf" srcId="{48A4F861-EBCC-194F-9064-ADF215514696}" destId="{FEA921F3-4FFC-B04F-BBB8-21E530836F82}" srcOrd="1" destOrd="0" presId="urn:microsoft.com/office/officeart/2016/7/layout/VerticalSolidActionList"/>
    <dgm:cxn modelId="{2B927E87-66B8-3246-BE77-574E1E6613EB}" type="presParOf" srcId="{DC6A0B18-61EE-4541-82D4-2B61A9D24586}" destId="{4E4ACBC9-138E-8346-BFD4-5E6BF98504C7}" srcOrd="3" destOrd="0" presId="urn:microsoft.com/office/officeart/2016/7/layout/VerticalSolidActionList"/>
    <dgm:cxn modelId="{DC7B0E1A-E856-0E45-AD69-3BD1693AF22B}" type="presParOf" srcId="{DC6A0B18-61EE-4541-82D4-2B61A9D24586}" destId="{06C73471-9765-3F4F-8F14-FAB60F9C8F11}" srcOrd="4" destOrd="0" presId="urn:microsoft.com/office/officeart/2016/7/layout/VerticalSolidActionList"/>
    <dgm:cxn modelId="{8F2D7E08-1EB4-AB4C-992A-1259AE2D52B0}" type="presParOf" srcId="{06C73471-9765-3F4F-8F14-FAB60F9C8F11}" destId="{2C407B28-45DB-B042-B008-AEC28BDCEFCA}" srcOrd="0" destOrd="0" presId="urn:microsoft.com/office/officeart/2016/7/layout/VerticalSolidActionList"/>
    <dgm:cxn modelId="{E7113BB3-6617-3B47-A80E-8705FFB20475}" type="presParOf" srcId="{06C73471-9765-3F4F-8F14-FAB60F9C8F11}" destId="{838A387D-5FE9-0F45-A57C-7F713C8D6398}" srcOrd="1" destOrd="0" presId="urn:microsoft.com/office/officeart/2016/7/layout/VerticalSolidActionList"/>
    <dgm:cxn modelId="{37C6A9E3-4DF3-8A4C-8A04-84192B4A920C}" type="presParOf" srcId="{DC6A0B18-61EE-4541-82D4-2B61A9D24586}" destId="{4C96AFAA-C224-CA40-80E5-B7E4FA231B6A}" srcOrd="5" destOrd="0" presId="urn:microsoft.com/office/officeart/2016/7/layout/VerticalSolidActionList"/>
    <dgm:cxn modelId="{2270DE74-232B-564A-A50C-70538C740B59}" type="presParOf" srcId="{DC6A0B18-61EE-4541-82D4-2B61A9D24586}" destId="{BDCA3A17-2CED-364C-A173-FFDE3D1E991E}" srcOrd="6" destOrd="0" presId="urn:microsoft.com/office/officeart/2016/7/layout/VerticalSolidActionList"/>
    <dgm:cxn modelId="{55063F75-5BE4-9946-A38A-9A563280CE3F}" type="presParOf" srcId="{BDCA3A17-2CED-364C-A173-FFDE3D1E991E}" destId="{1A14409A-6D7E-5640-A040-E490560A2999}" srcOrd="0" destOrd="0" presId="urn:microsoft.com/office/officeart/2016/7/layout/VerticalSolidActionList"/>
    <dgm:cxn modelId="{928DBB6C-6375-A347-80D3-51254A67E5E3}" type="presParOf" srcId="{BDCA3A17-2CED-364C-A173-FFDE3D1E991E}" destId="{53084140-3F05-584A-8B7C-1FF448F6E6B3}" srcOrd="1" destOrd="0" presId="urn:microsoft.com/office/officeart/2016/7/layout/VerticalSolidActionList"/>
    <dgm:cxn modelId="{EBFFC26E-7B98-0D4B-8EE0-DD22158B5203}" type="presParOf" srcId="{DC6A0B18-61EE-4541-82D4-2B61A9D24586}" destId="{41F9382E-2D6F-214C-9319-FFB8F3501DBD}" srcOrd="7" destOrd="0" presId="urn:microsoft.com/office/officeart/2016/7/layout/VerticalSolidActionList"/>
    <dgm:cxn modelId="{46A6AB6B-F819-CD44-9AE1-F019DD626791}" type="presParOf" srcId="{DC6A0B18-61EE-4541-82D4-2B61A9D24586}" destId="{731BD9E0-1A70-9F43-9485-FA16060CD7FA}" srcOrd="8" destOrd="0" presId="urn:microsoft.com/office/officeart/2016/7/layout/VerticalSolidActionList"/>
    <dgm:cxn modelId="{1EA10BA3-6CD9-9542-BCB1-5B1870E5DC5B}" type="presParOf" srcId="{731BD9E0-1A70-9F43-9485-FA16060CD7FA}" destId="{876540DB-5B65-AE4D-9A3F-975EAEE12DB9}" srcOrd="0" destOrd="0" presId="urn:microsoft.com/office/officeart/2016/7/layout/VerticalSolidActionList"/>
    <dgm:cxn modelId="{7EC357EB-3FBA-5B4A-9169-56719D35FA3E}" type="presParOf" srcId="{731BD9E0-1A70-9F43-9485-FA16060CD7FA}" destId="{CFE9E58D-F9C9-B14B-B7BA-292EABAA3E24}" srcOrd="1" destOrd="0" presId="urn:microsoft.com/office/officeart/2016/7/layout/VerticalSolidActionList"/>
    <dgm:cxn modelId="{0FA8A88F-F8B1-C94D-9320-108AD560CC1F}" type="presParOf" srcId="{DC6A0B18-61EE-4541-82D4-2B61A9D24586}" destId="{960FF726-8B3E-EA4F-A800-EF3866E3C26E}" srcOrd="9" destOrd="0" presId="urn:microsoft.com/office/officeart/2016/7/layout/VerticalSolidActionList"/>
    <dgm:cxn modelId="{A9894DF7-7CCC-A848-99F1-C51C9A28D5BD}" type="presParOf" srcId="{DC6A0B18-61EE-4541-82D4-2B61A9D24586}" destId="{A9A29B7D-4DF8-0443-BC4F-B7BC291EDC3C}" srcOrd="10" destOrd="0" presId="urn:microsoft.com/office/officeart/2016/7/layout/VerticalSolidActionList"/>
    <dgm:cxn modelId="{97A41A8A-8852-2148-8774-70087A2991FE}" type="presParOf" srcId="{A9A29B7D-4DF8-0443-BC4F-B7BC291EDC3C}" destId="{848DD46C-7FBD-9841-888B-DA3C8E03FD4A}" srcOrd="0" destOrd="0" presId="urn:microsoft.com/office/officeart/2016/7/layout/VerticalSolidActionList"/>
    <dgm:cxn modelId="{EF40905C-A190-E647-A185-A4402A11007E}" type="presParOf" srcId="{A9A29B7D-4DF8-0443-BC4F-B7BC291EDC3C}" destId="{B1D74067-553D-F843-87AF-A7DAA201D022}" srcOrd="1" destOrd="0" presId="urn:microsoft.com/office/officeart/2016/7/layout/VerticalSolidActionList"/>
    <dgm:cxn modelId="{E5595A99-4AC6-EA40-9DD7-C7C0476AB998}" type="presParOf" srcId="{DC6A0B18-61EE-4541-82D4-2B61A9D24586}" destId="{6EC0DA25-6037-AA48-AB5A-0782459B12F5}" srcOrd="11" destOrd="0" presId="urn:microsoft.com/office/officeart/2016/7/layout/VerticalSolidActionList"/>
    <dgm:cxn modelId="{DB7EA61D-7E68-8148-85D9-6AC71925036C}" type="presParOf" srcId="{DC6A0B18-61EE-4541-82D4-2B61A9D24586}" destId="{76AC96D6-568A-3C46-90A0-F2E2FB131DE6}" srcOrd="12" destOrd="0" presId="urn:microsoft.com/office/officeart/2016/7/layout/VerticalSolidActionList"/>
    <dgm:cxn modelId="{953CA9F1-238B-1049-9538-BD80D8C7405D}" type="presParOf" srcId="{76AC96D6-568A-3C46-90A0-F2E2FB131DE6}" destId="{22BB1FEF-8237-8540-AF16-DA6CA6034B65}" srcOrd="0" destOrd="0" presId="urn:microsoft.com/office/officeart/2016/7/layout/VerticalSolidActionList"/>
    <dgm:cxn modelId="{78E26197-B0BE-DA4C-B5D2-7F45F10E56C0}" type="presParOf" srcId="{76AC96D6-568A-3C46-90A0-F2E2FB131DE6}" destId="{3C241595-2279-C149-99C8-9246C2EBA960}"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035A5-99E9-3C45-A80D-B315D81A3A7A}">
      <dsp:nvSpPr>
        <dsp:cNvPr id="0" name=""/>
        <dsp:cNvSpPr/>
      </dsp:nvSpPr>
      <dsp:spPr>
        <a:xfrm>
          <a:off x="0" y="148546"/>
          <a:ext cx="2568535" cy="15411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effectLst>
                <a:outerShdw blurRad="50800" dist="50800" dir="5400000" algn="ctr" rotWithShape="0">
                  <a:schemeClr val="tx1"/>
                </a:outerShdw>
              </a:effectLst>
            </a:rPr>
            <a:t>Have already published a book?</a:t>
          </a:r>
        </a:p>
      </dsp:txBody>
      <dsp:txXfrm>
        <a:off x="0" y="148546"/>
        <a:ext cx="2568535" cy="1541121"/>
      </dsp:txXfrm>
    </dsp:sp>
    <dsp:sp modelId="{023DFB89-C750-4E4D-9A8F-16F710A4DF50}">
      <dsp:nvSpPr>
        <dsp:cNvPr id="0" name=""/>
        <dsp:cNvSpPr/>
      </dsp:nvSpPr>
      <dsp:spPr>
        <a:xfrm>
          <a:off x="2828626" y="129883"/>
          <a:ext cx="2568535" cy="1541121"/>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effectLst>
                <a:outerShdw blurRad="50800" dist="50800" dir="5400000" algn="ctr" rotWithShape="0">
                  <a:schemeClr val="tx1"/>
                </a:outerShdw>
              </a:effectLst>
            </a:rPr>
            <a:t>Are in the process of writing a book?</a:t>
          </a:r>
        </a:p>
      </dsp:txBody>
      <dsp:txXfrm>
        <a:off x="2828626" y="129883"/>
        <a:ext cx="2568535" cy="1541121"/>
      </dsp:txXfrm>
    </dsp:sp>
    <dsp:sp modelId="{53419848-1695-054D-826B-E9CA30D10814}">
      <dsp:nvSpPr>
        <dsp:cNvPr id="0" name=""/>
        <dsp:cNvSpPr/>
      </dsp:nvSpPr>
      <dsp:spPr>
        <a:xfrm>
          <a:off x="5654016" y="129883"/>
          <a:ext cx="2568535" cy="1541121"/>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effectLst>
                <a:outerShdw blurRad="50800" dist="50800" dir="5400000" algn="ctr" rotWithShape="0">
                  <a:schemeClr val="tx1"/>
                </a:outerShdw>
              </a:effectLst>
            </a:rPr>
            <a:t>Enter short stories or books into award competitions?</a:t>
          </a:r>
        </a:p>
      </dsp:txBody>
      <dsp:txXfrm>
        <a:off x="5654016" y="129883"/>
        <a:ext cx="2568535" cy="1541121"/>
      </dsp:txXfrm>
    </dsp:sp>
    <dsp:sp modelId="{5EAA61C9-80B7-3C4F-B11B-357485DDB1B2}">
      <dsp:nvSpPr>
        <dsp:cNvPr id="0" name=""/>
        <dsp:cNvSpPr/>
      </dsp:nvSpPr>
      <dsp:spPr>
        <a:xfrm>
          <a:off x="8479405" y="129883"/>
          <a:ext cx="2568535" cy="1541121"/>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effectLst>
                <a:outerShdw blurRad="50800" dist="50800" dir="5400000" algn="ctr" rotWithShape="0">
                  <a:schemeClr val="tx1"/>
                </a:outerShdw>
              </a:effectLst>
            </a:rPr>
            <a:t>Write for your bread and butter?</a:t>
          </a:r>
        </a:p>
      </dsp:txBody>
      <dsp:txXfrm>
        <a:off x="8479405" y="129883"/>
        <a:ext cx="2568535" cy="1541121"/>
      </dsp:txXfrm>
    </dsp:sp>
    <dsp:sp modelId="{450DB138-156F-2941-8138-47D6F9DCE249}">
      <dsp:nvSpPr>
        <dsp:cNvPr id="0" name=""/>
        <dsp:cNvSpPr/>
      </dsp:nvSpPr>
      <dsp:spPr>
        <a:xfrm>
          <a:off x="3237" y="1927858"/>
          <a:ext cx="2568535" cy="1541121"/>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effectLst>
                <a:outerShdw blurRad="50800" dist="50800" dir="5400000" algn="ctr" rotWithShape="0">
                  <a:schemeClr val="tx1"/>
                </a:outerShdw>
              </a:effectLst>
            </a:rPr>
            <a:t>Want to sell your books?</a:t>
          </a:r>
        </a:p>
      </dsp:txBody>
      <dsp:txXfrm>
        <a:off x="3237" y="1927858"/>
        <a:ext cx="2568535" cy="1541121"/>
      </dsp:txXfrm>
    </dsp:sp>
    <dsp:sp modelId="{23727814-7261-784F-ACCA-FE943F92A177}">
      <dsp:nvSpPr>
        <dsp:cNvPr id="0" name=""/>
        <dsp:cNvSpPr/>
      </dsp:nvSpPr>
      <dsp:spPr>
        <a:xfrm>
          <a:off x="2828626" y="1927858"/>
          <a:ext cx="2568535" cy="1541121"/>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effectLst>
                <a:outerShdw blurRad="50800" dist="50800" dir="5400000" algn="ctr" rotWithShape="0">
                  <a:schemeClr val="tx1"/>
                </a:outerShdw>
              </a:effectLst>
            </a:rPr>
            <a:t>Simply want to gift your books to family and friends?</a:t>
          </a:r>
        </a:p>
      </dsp:txBody>
      <dsp:txXfrm>
        <a:off x="2828626" y="1927858"/>
        <a:ext cx="2568535" cy="1541121"/>
      </dsp:txXfrm>
    </dsp:sp>
    <dsp:sp modelId="{9C57148C-EA24-2E45-8056-232AAAA52356}">
      <dsp:nvSpPr>
        <dsp:cNvPr id="0" name=""/>
        <dsp:cNvSpPr/>
      </dsp:nvSpPr>
      <dsp:spPr>
        <a:xfrm>
          <a:off x="5654016" y="1927858"/>
          <a:ext cx="2568535" cy="1541121"/>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effectLst>
                <a:outerShdw blurRad="50800" dist="50800" dir="5400000" algn="ctr" rotWithShape="0">
                  <a:schemeClr val="tx1"/>
                </a:outerShdw>
              </a:effectLst>
            </a:rPr>
            <a:t>Want to be on the New York Times best seller list?</a:t>
          </a:r>
        </a:p>
      </dsp:txBody>
      <dsp:txXfrm>
        <a:off x="5654016" y="1927858"/>
        <a:ext cx="2568535" cy="1541121"/>
      </dsp:txXfrm>
    </dsp:sp>
    <dsp:sp modelId="{EBD643A6-7A40-4A41-A136-65DFF83CDBAA}">
      <dsp:nvSpPr>
        <dsp:cNvPr id="0" name=""/>
        <dsp:cNvSpPr/>
      </dsp:nvSpPr>
      <dsp:spPr>
        <a:xfrm>
          <a:off x="8479405" y="1927858"/>
          <a:ext cx="2568535" cy="1541121"/>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effectLst>
                <a:outerShdw blurRad="50800" dist="50800" dir="5400000" algn="ctr" rotWithShape="0">
                  <a:srgbClr val="FF0000"/>
                </a:outerShdw>
              </a:effectLst>
            </a:rPr>
            <a:t>Having a goal is important to achieving your view of success.</a:t>
          </a:r>
        </a:p>
      </dsp:txBody>
      <dsp:txXfrm>
        <a:off x="8479405" y="1927858"/>
        <a:ext cx="2568535" cy="1541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9C243-6E44-6E4A-B528-CC1582198EE5}">
      <dsp:nvSpPr>
        <dsp:cNvPr id="0" name=""/>
        <dsp:cNvSpPr/>
      </dsp:nvSpPr>
      <dsp:spPr>
        <a:xfrm>
          <a:off x="1606141" y="3154"/>
          <a:ext cx="6424564" cy="91358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800100">
            <a:lnSpc>
              <a:spcPct val="90000"/>
            </a:lnSpc>
            <a:spcBef>
              <a:spcPct val="0"/>
            </a:spcBef>
            <a:spcAft>
              <a:spcPct val="35000"/>
            </a:spcAft>
            <a:buNone/>
          </a:pPr>
          <a:r>
            <a:rPr lang="en-US" sz="1800" kern="1200" dirty="0"/>
            <a:t>Review your research questions and pick out facts that will answer the WHO, WHY, WHEN, WHERE, HOW and WHAT questions.</a:t>
          </a:r>
        </a:p>
      </dsp:txBody>
      <dsp:txXfrm>
        <a:off x="1606141" y="3154"/>
        <a:ext cx="6424564" cy="913587"/>
      </dsp:txXfrm>
    </dsp:sp>
    <dsp:sp modelId="{35CDE957-88EC-234D-803A-A36534E32A0A}">
      <dsp:nvSpPr>
        <dsp:cNvPr id="0" name=""/>
        <dsp:cNvSpPr/>
      </dsp:nvSpPr>
      <dsp:spPr>
        <a:xfrm>
          <a:off x="0" y="0"/>
          <a:ext cx="1606141" cy="91358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Review</a:t>
          </a:r>
        </a:p>
      </dsp:txBody>
      <dsp:txXfrm>
        <a:off x="0" y="0"/>
        <a:ext cx="1606141" cy="913587"/>
      </dsp:txXfrm>
    </dsp:sp>
    <dsp:sp modelId="{FEA921F3-4FFC-B04F-BBB8-21E530836F82}">
      <dsp:nvSpPr>
        <dsp:cNvPr id="0" name=""/>
        <dsp:cNvSpPr/>
      </dsp:nvSpPr>
      <dsp:spPr>
        <a:xfrm>
          <a:off x="1606141" y="971557"/>
          <a:ext cx="6424564" cy="91358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800100">
            <a:lnSpc>
              <a:spcPct val="90000"/>
            </a:lnSpc>
            <a:spcBef>
              <a:spcPct val="0"/>
            </a:spcBef>
            <a:spcAft>
              <a:spcPct val="35000"/>
            </a:spcAft>
            <a:buNone/>
          </a:pPr>
          <a:r>
            <a:rPr lang="en-US" sz="1800" kern="1200" dirty="0"/>
            <a:t>Dates: research the time period and include the information in a timeline, perhaps sorted by event date.</a:t>
          </a:r>
        </a:p>
      </dsp:txBody>
      <dsp:txXfrm>
        <a:off x="1606141" y="971557"/>
        <a:ext cx="6424564" cy="913587"/>
      </dsp:txXfrm>
    </dsp:sp>
    <dsp:sp modelId="{D22DBCA3-E42C-F543-B5E2-D494FCEBE980}">
      <dsp:nvSpPr>
        <dsp:cNvPr id="0" name=""/>
        <dsp:cNvSpPr/>
      </dsp:nvSpPr>
      <dsp:spPr>
        <a:xfrm>
          <a:off x="0" y="989774"/>
          <a:ext cx="1606141" cy="9135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Dates</a:t>
          </a:r>
        </a:p>
      </dsp:txBody>
      <dsp:txXfrm>
        <a:off x="0" y="989774"/>
        <a:ext cx="1606141" cy="913587"/>
      </dsp:txXfrm>
    </dsp:sp>
    <dsp:sp modelId="{838A387D-5FE9-0F45-A57C-7F713C8D6398}">
      <dsp:nvSpPr>
        <dsp:cNvPr id="0" name=""/>
        <dsp:cNvSpPr/>
      </dsp:nvSpPr>
      <dsp:spPr>
        <a:xfrm>
          <a:off x="1606141" y="1939959"/>
          <a:ext cx="6424564" cy="913587"/>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889000">
            <a:lnSpc>
              <a:spcPct val="90000"/>
            </a:lnSpc>
            <a:spcBef>
              <a:spcPct val="0"/>
            </a:spcBef>
            <a:spcAft>
              <a:spcPct val="35000"/>
            </a:spcAft>
            <a:buNone/>
          </a:pPr>
          <a:r>
            <a:rPr lang="en-US" sz="2000" kern="1200" dirty="0"/>
            <a:t>Places: research the time and place.</a:t>
          </a:r>
        </a:p>
      </dsp:txBody>
      <dsp:txXfrm>
        <a:off x="1606141" y="1939959"/>
        <a:ext cx="6424564" cy="913587"/>
      </dsp:txXfrm>
    </dsp:sp>
    <dsp:sp modelId="{2C407B28-45DB-B042-B008-AEC28BDCEFCA}">
      <dsp:nvSpPr>
        <dsp:cNvPr id="0" name=""/>
        <dsp:cNvSpPr/>
      </dsp:nvSpPr>
      <dsp:spPr>
        <a:xfrm>
          <a:off x="0" y="1939959"/>
          <a:ext cx="1606141" cy="91358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Places</a:t>
          </a:r>
        </a:p>
      </dsp:txBody>
      <dsp:txXfrm>
        <a:off x="0" y="1939959"/>
        <a:ext cx="1606141" cy="913587"/>
      </dsp:txXfrm>
    </dsp:sp>
    <dsp:sp modelId="{53084140-3F05-584A-8B7C-1FF448F6E6B3}">
      <dsp:nvSpPr>
        <dsp:cNvPr id="0" name=""/>
        <dsp:cNvSpPr/>
      </dsp:nvSpPr>
      <dsp:spPr>
        <a:xfrm>
          <a:off x="1606141" y="2908361"/>
          <a:ext cx="6424564" cy="91358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889000">
            <a:lnSpc>
              <a:spcPct val="90000"/>
            </a:lnSpc>
            <a:spcBef>
              <a:spcPct val="0"/>
            </a:spcBef>
            <a:spcAft>
              <a:spcPct val="35000"/>
            </a:spcAft>
            <a:buNone/>
          </a:pPr>
          <a:r>
            <a:rPr lang="en-US" sz="2000" kern="1200" dirty="0"/>
            <a:t>Names: determine how the people are connected to each other.</a:t>
          </a:r>
        </a:p>
      </dsp:txBody>
      <dsp:txXfrm>
        <a:off x="1606141" y="2908361"/>
        <a:ext cx="6424564" cy="913587"/>
      </dsp:txXfrm>
    </dsp:sp>
    <dsp:sp modelId="{1A14409A-6D7E-5640-A040-E490560A2999}">
      <dsp:nvSpPr>
        <dsp:cNvPr id="0" name=""/>
        <dsp:cNvSpPr/>
      </dsp:nvSpPr>
      <dsp:spPr>
        <a:xfrm>
          <a:off x="0" y="2908361"/>
          <a:ext cx="1606141" cy="91358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Names</a:t>
          </a:r>
        </a:p>
      </dsp:txBody>
      <dsp:txXfrm>
        <a:off x="0" y="2908361"/>
        <a:ext cx="1606141" cy="913587"/>
      </dsp:txXfrm>
    </dsp:sp>
    <dsp:sp modelId="{CFE9E58D-F9C9-B14B-B7BA-292EABAA3E24}">
      <dsp:nvSpPr>
        <dsp:cNvPr id="0" name=""/>
        <dsp:cNvSpPr/>
      </dsp:nvSpPr>
      <dsp:spPr>
        <a:xfrm>
          <a:off x="1606141" y="3876764"/>
          <a:ext cx="6424564" cy="913587"/>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800100">
            <a:lnSpc>
              <a:spcPct val="90000"/>
            </a:lnSpc>
            <a:spcBef>
              <a:spcPct val="0"/>
            </a:spcBef>
            <a:spcAft>
              <a:spcPct val="35000"/>
            </a:spcAft>
            <a:buNone/>
          </a:pPr>
          <a:r>
            <a:rPr lang="en-US" sz="1800" kern="1200" dirty="0"/>
            <a:t>Occupations: research duties for that time period (e.g., teacher, nurse, maid, factory worker, farmer, laborer,  judge).</a:t>
          </a:r>
        </a:p>
      </dsp:txBody>
      <dsp:txXfrm>
        <a:off x="1606141" y="3876764"/>
        <a:ext cx="6424564" cy="913587"/>
      </dsp:txXfrm>
    </dsp:sp>
    <dsp:sp modelId="{876540DB-5B65-AE4D-9A3F-975EAEE12DB9}">
      <dsp:nvSpPr>
        <dsp:cNvPr id="0" name=""/>
        <dsp:cNvSpPr/>
      </dsp:nvSpPr>
      <dsp:spPr>
        <a:xfrm>
          <a:off x="0" y="3876764"/>
          <a:ext cx="1606141" cy="91358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Occupations</a:t>
          </a:r>
        </a:p>
      </dsp:txBody>
      <dsp:txXfrm>
        <a:off x="0" y="3876764"/>
        <a:ext cx="1606141" cy="913587"/>
      </dsp:txXfrm>
    </dsp:sp>
    <dsp:sp modelId="{B1D74067-553D-F843-87AF-A7DAA201D022}">
      <dsp:nvSpPr>
        <dsp:cNvPr id="0" name=""/>
        <dsp:cNvSpPr/>
      </dsp:nvSpPr>
      <dsp:spPr>
        <a:xfrm>
          <a:off x="1606141" y="4845166"/>
          <a:ext cx="6424564" cy="91358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711200">
            <a:lnSpc>
              <a:spcPct val="90000"/>
            </a:lnSpc>
            <a:spcBef>
              <a:spcPct val="0"/>
            </a:spcBef>
            <a:spcAft>
              <a:spcPct val="35000"/>
            </a:spcAft>
            <a:buNone/>
          </a:pPr>
          <a:r>
            <a:rPr lang="en-US" sz="1600" kern="1200" dirty="0"/>
            <a:t>Incidents: (e.g., jail sentence [court records], marriage [newspaper], reason for death [Death certificate, cemetery records], graduation [online yearbooks]).</a:t>
          </a:r>
        </a:p>
      </dsp:txBody>
      <dsp:txXfrm>
        <a:off x="1606141" y="4845166"/>
        <a:ext cx="6424564" cy="913587"/>
      </dsp:txXfrm>
    </dsp:sp>
    <dsp:sp modelId="{848DD46C-7FBD-9841-888B-DA3C8E03FD4A}">
      <dsp:nvSpPr>
        <dsp:cNvPr id="0" name=""/>
        <dsp:cNvSpPr/>
      </dsp:nvSpPr>
      <dsp:spPr>
        <a:xfrm>
          <a:off x="0" y="4845166"/>
          <a:ext cx="1606141" cy="91358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Incidents</a:t>
          </a:r>
        </a:p>
      </dsp:txBody>
      <dsp:txXfrm>
        <a:off x="0" y="4845166"/>
        <a:ext cx="1606141" cy="913587"/>
      </dsp:txXfrm>
    </dsp:sp>
    <dsp:sp modelId="{3C241595-2279-C149-99C8-9246C2EBA960}">
      <dsp:nvSpPr>
        <dsp:cNvPr id="0" name=""/>
        <dsp:cNvSpPr/>
      </dsp:nvSpPr>
      <dsp:spPr>
        <a:xfrm>
          <a:off x="1606141" y="5813569"/>
          <a:ext cx="6424564" cy="91358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54" tIns="232051" rIns="124654" bIns="232051" numCol="1" spcCol="1270" anchor="ctr" anchorCtr="0">
          <a:noAutofit/>
        </a:bodyPr>
        <a:lstStyle/>
        <a:p>
          <a:pPr marL="0" lvl="0" indent="0" algn="l" defTabSz="800100">
            <a:lnSpc>
              <a:spcPct val="90000"/>
            </a:lnSpc>
            <a:spcBef>
              <a:spcPct val="0"/>
            </a:spcBef>
            <a:spcAft>
              <a:spcPct val="35000"/>
            </a:spcAft>
            <a:buNone/>
          </a:pPr>
          <a:r>
            <a:rPr lang="en-US" sz="1800" kern="1200" dirty="0"/>
            <a:t>More: research period clothing, housing, food, hobbies, setting, etc.</a:t>
          </a:r>
        </a:p>
      </dsp:txBody>
      <dsp:txXfrm>
        <a:off x="1606141" y="5813569"/>
        <a:ext cx="6424564" cy="913587"/>
      </dsp:txXfrm>
    </dsp:sp>
    <dsp:sp modelId="{22BB1FEF-8237-8540-AF16-DA6CA6034B65}">
      <dsp:nvSpPr>
        <dsp:cNvPr id="0" name=""/>
        <dsp:cNvSpPr/>
      </dsp:nvSpPr>
      <dsp:spPr>
        <a:xfrm>
          <a:off x="0" y="5813569"/>
          <a:ext cx="1606141" cy="9135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92" tIns="90242" rIns="84992" bIns="90242" numCol="1" spcCol="1270" anchor="ctr" anchorCtr="0">
          <a:noAutofit/>
        </a:bodyPr>
        <a:lstStyle/>
        <a:p>
          <a:pPr marL="0" lvl="0" indent="0" algn="ctr" defTabSz="933450">
            <a:lnSpc>
              <a:spcPct val="90000"/>
            </a:lnSpc>
            <a:spcBef>
              <a:spcPct val="0"/>
            </a:spcBef>
            <a:spcAft>
              <a:spcPct val="35000"/>
            </a:spcAft>
            <a:buNone/>
          </a:pPr>
          <a:r>
            <a:rPr lang="en-US" sz="2100" kern="1200" dirty="0"/>
            <a:t>More</a:t>
          </a:r>
        </a:p>
        <a:p>
          <a:pPr marL="0" lvl="0" indent="0" algn="ctr" defTabSz="933450">
            <a:lnSpc>
              <a:spcPct val="90000"/>
            </a:lnSpc>
            <a:spcBef>
              <a:spcPct val="0"/>
            </a:spcBef>
            <a:spcAft>
              <a:spcPct val="35000"/>
            </a:spcAft>
            <a:buNone/>
          </a:pPr>
          <a:r>
            <a:rPr lang="en-US" sz="2100" kern="1200" dirty="0"/>
            <a:t>Research</a:t>
          </a:r>
        </a:p>
      </dsp:txBody>
      <dsp:txXfrm>
        <a:off x="0" y="5813569"/>
        <a:ext cx="1606141" cy="9135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74CDA82-A2D1-6940-921A-EBB72D97C75A}" type="datetimeFigureOut">
              <a:rPr lang="en-US" smtClean="0"/>
              <a:t>1/29/24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5164D66-F653-EC46-9FB2-9730452C6BC3}" type="slidenum">
              <a:rPr lang="en-US" smtClean="0"/>
              <a:t>‹#›</a:t>
            </a:fld>
            <a:endParaRPr lang="en-US" dirty="0"/>
          </a:p>
        </p:txBody>
      </p:sp>
    </p:spTree>
    <p:extLst>
      <p:ext uri="{BB962C8B-B14F-4D97-AF65-F5344CB8AC3E}">
        <p14:creationId xmlns:p14="http://schemas.microsoft.com/office/powerpoint/2010/main" val="282657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344488"/>
            <a:ext cx="4114800" cy="2314575"/>
          </a:xfrm>
        </p:spPr>
      </p:sp>
      <p:sp>
        <p:nvSpPr>
          <p:cNvPr id="3" name="Notes Placeholder 2"/>
          <p:cNvSpPr>
            <a:spLocks noGrp="1"/>
          </p:cNvSpPr>
          <p:nvPr>
            <p:ph type="body" idx="1"/>
          </p:nvPr>
        </p:nvSpPr>
        <p:spPr>
          <a:xfrm>
            <a:off x="352926" y="2903621"/>
            <a:ext cx="8502316" cy="3609892"/>
          </a:xfrm>
        </p:spPr>
        <p:txBody>
          <a:bodyPr/>
          <a:lstStyle/>
          <a:p>
            <a:r>
              <a:rPr lang="en-US" sz="1400" dirty="0"/>
              <a:t>Welcome everyone to this presentation entitled Research for Writers. My name is Kathy Lynne Marshall and I’m delighted to be here with you. Please save your questions for the end of the presentation.</a:t>
            </a:r>
          </a:p>
          <a:p>
            <a:endParaRPr lang="en-US" sz="1400" dirty="0"/>
          </a:p>
          <a:p>
            <a:r>
              <a:rPr lang="en-US" sz="1400" dirty="0"/>
              <a:t>Do you have a pencil or pen and paper, or a smartphone that you can type your responses on? Yes, you’ll get more out of this if you play along with a few fun exercises I have planned for you. But I won’t be calling on you, so don’t be scared!</a:t>
            </a:r>
          </a:p>
          <a:p>
            <a:endParaRPr lang="en-US" sz="1400" dirty="0"/>
          </a:p>
          <a:p>
            <a:r>
              <a:rPr lang="en-US" sz="1400" dirty="0"/>
              <a:t>I worked for the California Highway Patrol for 36 years as researcher, analyst, technical writer and human resources specialist, writing nothing but the facts, ma’am.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But after 40 years of haphazardly collecting family history documents, I finally figured out how to motivate myself to analyze the research to write family story books. One published book per year became my mandate in 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r>
              <a:rPr lang="en-US" sz="1400" dirty="0"/>
              <a:t>But how? I grew up in California without knowing much about my ancestors in Ohio, Maryland and Georgia. It’s devilishly difficult for descendants of enslaved people to find historical information about our ancestors. </a:t>
            </a:r>
            <a:endParaRPr lang="en-US" sz="2400" dirty="0"/>
          </a:p>
        </p:txBody>
      </p:sp>
      <p:sp>
        <p:nvSpPr>
          <p:cNvPr id="4" name="Slide Number Placeholder 3"/>
          <p:cNvSpPr>
            <a:spLocks noGrp="1"/>
          </p:cNvSpPr>
          <p:nvPr>
            <p:ph type="sldNum" sz="quarter" idx="5"/>
          </p:nvPr>
        </p:nvSpPr>
        <p:spPr/>
        <p:txBody>
          <a:bodyPr/>
          <a:lstStyle/>
          <a:p>
            <a:fld id="{F5164D66-F653-EC46-9FB2-9730452C6BC3}" type="slidenum">
              <a:rPr lang="en-US" smtClean="0"/>
              <a:t>1</a:t>
            </a:fld>
            <a:endParaRPr lang="en-US" dirty="0"/>
          </a:p>
        </p:txBody>
      </p:sp>
    </p:spTree>
    <p:extLst>
      <p:ext uri="{BB962C8B-B14F-4D97-AF65-F5344CB8AC3E}">
        <p14:creationId xmlns:p14="http://schemas.microsoft.com/office/powerpoint/2010/main" val="341545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344488"/>
            <a:ext cx="5027612" cy="2827337"/>
          </a:xfrm>
        </p:spPr>
      </p:sp>
      <p:sp>
        <p:nvSpPr>
          <p:cNvPr id="3" name="Notes Placeholder 2"/>
          <p:cNvSpPr>
            <a:spLocks noGrp="1"/>
          </p:cNvSpPr>
          <p:nvPr>
            <p:ph type="body" idx="1"/>
          </p:nvPr>
        </p:nvSpPr>
        <p:spPr>
          <a:xfrm>
            <a:off x="272716" y="3288632"/>
            <a:ext cx="8566484" cy="3225278"/>
          </a:xfrm>
        </p:spPr>
        <p:txBody>
          <a:bodyPr/>
          <a:lstStyle/>
          <a:p>
            <a:r>
              <a:rPr lang="en-US" sz="1600" dirty="0"/>
              <a:t>A Research Trip Can Enhance Your Setting &amp; Characters</a:t>
            </a:r>
          </a:p>
          <a:p>
            <a:endParaRPr lang="en-US" sz="1600" dirty="0"/>
          </a:p>
          <a:p>
            <a:pPr marL="171450" indent="-171450">
              <a:buFont typeface="Arial" panose="020B0604020202020204" pitchFamily="34" charset="0"/>
              <a:buChar char="•"/>
            </a:pPr>
            <a:r>
              <a:rPr lang="en-US" sz="1600" dirty="0"/>
              <a:t>It’s easier to write about the Sights, Sounds, Smells, Touch if you actually experience those sensations.</a:t>
            </a:r>
          </a:p>
          <a:p>
            <a:pPr marL="171450" indent="-171450">
              <a:buFont typeface="Arial" panose="020B0604020202020204" pitchFamily="34" charset="0"/>
              <a:buChar char="•"/>
            </a:pPr>
            <a:r>
              <a:rPr lang="en-US" sz="1600" dirty="0"/>
              <a:t>Don’t forget to take lots of pictures and video and write a daily diary of your impressions and emotions during your research trip</a:t>
            </a:r>
          </a:p>
          <a:p>
            <a:pPr marL="171450" indent="-171450">
              <a:buFont typeface="Arial" panose="020B0604020202020204" pitchFamily="34" charset="0"/>
              <a:buChar char="•"/>
            </a:pPr>
            <a:r>
              <a:rPr lang="en-US" sz="1600" dirty="0"/>
              <a:t>Peruse local records at the courthouse and public libraries that are unavailable online, e.g., newspapers, courthouse records, vital records, land deeds.</a:t>
            </a:r>
          </a:p>
          <a:p>
            <a:pPr marL="171450" indent="-171450">
              <a:buFont typeface="Arial" panose="020B0604020202020204" pitchFamily="34" charset="0"/>
              <a:buChar char="•"/>
            </a:pPr>
            <a:r>
              <a:rPr lang="en-US" sz="1600" dirty="0"/>
              <a:t>Create an itinerary like the one shown to get the most out of your trip. Don’t spend thousands of dollars on airfare, car, rental, and hotel, only to arrive at the courthouse without knowing exactly what you want to research. Figure all that out before you leave your house to make your trip worth the money.</a:t>
            </a:r>
          </a:p>
          <a:p>
            <a:endParaRPr lang="en-US" sz="1600" dirty="0"/>
          </a:p>
        </p:txBody>
      </p:sp>
      <p:sp>
        <p:nvSpPr>
          <p:cNvPr id="4" name="Slide Number Placeholder 3"/>
          <p:cNvSpPr>
            <a:spLocks noGrp="1"/>
          </p:cNvSpPr>
          <p:nvPr>
            <p:ph type="sldNum" sz="quarter" idx="5"/>
          </p:nvPr>
        </p:nvSpPr>
        <p:spPr/>
        <p:txBody>
          <a:bodyPr/>
          <a:lstStyle/>
          <a:p>
            <a:fld id="{F5164D66-F653-EC46-9FB2-9730452C6BC3}" type="slidenum">
              <a:rPr lang="en-US" smtClean="0"/>
              <a:t>10</a:t>
            </a:fld>
            <a:endParaRPr lang="en-US" dirty="0"/>
          </a:p>
        </p:txBody>
      </p:sp>
    </p:spTree>
    <p:extLst>
      <p:ext uri="{BB962C8B-B14F-4D97-AF65-F5344CB8AC3E}">
        <p14:creationId xmlns:p14="http://schemas.microsoft.com/office/powerpoint/2010/main" val="3445809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300038"/>
            <a:ext cx="5106987" cy="2871787"/>
          </a:xfrm>
        </p:spPr>
      </p:sp>
      <p:sp>
        <p:nvSpPr>
          <p:cNvPr id="3" name="Notes Placeholder 2"/>
          <p:cNvSpPr>
            <a:spLocks noGrp="1"/>
          </p:cNvSpPr>
          <p:nvPr>
            <p:ph type="body" idx="1"/>
          </p:nvPr>
        </p:nvSpPr>
        <p:spPr>
          <a:xfrm>
            <a:off x="288758" y="3300412"/>
            <a:ext cx="8550442" cy="32134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Here’s an excerpt from my </a:t>
            </a:r>
            <a:r>
              <a:rPr lang="en-US" sz="1400" i="1" dirty="0"/>
              <a:t>Finding Marshalls </a:t>
            </a:r>
            <a:r>
              <a:rPr lang="en-US" sz="1400" dirty="0"/>
              <a:t>family heritage book to give you an idea of what I experienced in Georgia in 2021 while traveling with a white cousin. READ THE ABOVE.</a:t>
            </a:r>
          </a:p>
          <a:p>
            <a:r>
              <a:rPr lang="en-US" sz="1400" dirty="0"/>
              <a:t> . </a:t>
            </a:r>
          </a:p>
          <a:p>
            <a:r>
              <a:rPr lang="en-US" sz="1400" dirty="0"/>
              <a:t>Traveling to the Deep South where my paternal Marshall family was enslaved was so visceral. Imagining my ancestors working in the hot sun, retreating at night to sub-par shacks, forced to eat the worst parts of animals, regularly being sexually violated by the white master  to produce mulattos who look like me, etc. And the freeing conversations my white cousin and I had in the car and our shared hotel room. In the “Car Talk” chapter we revealed our feelings about our common slave-owning Marshall family, current race relations, and religion. Many Americans feel it’s taboo for Blacks and Whites to exchange those ideas, but Cousin Amy and I felt it was pure magic!</a:t>
            </a:r>
          </a:p>
          <a:p>
            <a:endParaRPr lang="en-US" sz="1400" dirty="0"/>
          </a:p>
          <a:p>
            <a:r>
              <a:rPr lang="en-US" sz="1400" dirty="0"/>
              <a:t>I had not originally planned to write a paperback about this trip. I usually just write a photo book of my adventures. But this trip was so emotional, so revealing, so ultimately positive that I couldn’t resist sharing the results of our collaboration. This is the epitome of how beneficial a research trip can be in helping to bring the story alive.</a:t>
            </a:r>
          </a:p>
        </p:txBody>
      </p:sp>
      <p:sp>
        <p:nvSpPr>
          <p:cNvPr id="4" name="Slide Number Placeholder 3"/>
          <p:cNvSpPr>
            <a:spLocks noGrp="1"/>
          </p:cNvSpPr>
          <p:nvPr>
            <p:ph type="sldNum" sz="quarter" idx="5"/>
          </p:nvPr>
        </p:nvSpPr>
        <p:spPr/>
        <p:txBody>
          <a:bodyPr/>
          <a:lstStyle/>
          <a:p>
            <a:fld id="{F5164D66-F653-EC46-9FB2-9730452C6BC3}" type="slidenum">
              <a:rPr lang="en-US" smtClean="0"/>
              <a:t>11</a:t>
            </a:fld>
            <a:endParaRPr lang="en-US" dirty="0"/>
          </a:p>
        </p:txBody>
      </p:sp>
    </p:spTree>
    <p:extLst>
      <p:ext uri="{BB962C8B-B14F-4D97-AF65-F5344CB8AC3E}">
        <p14:creationId xmlns:p14="http://schemas.microsoft.com/office/powerpoint/2010/main" val="82201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3625" y="273050"/>
            <a:ext cx="4476750" cy="2517775"/>
          </a:xfrm>
        </p:spPr>
      </p:sp>
      <p:sp>
        <p:nvSpPr>
          <p:cNvPr id="3" name="Notes Placeholder 2"/>
          <p:cNvSpPr>
            <a:spLocks noGrp="1"/>
          </p:cNvSpPr>
          <p:nvPr>
            <p:ph type="body" idx="1"/>
          </p:nvPr>
        </p:nvSpPr>
        <p:spPr>
          <a:xfrm>
            <a:off x="256673" y="3109912"/>
            <a:ext cx="8630653" cy="3084910"/>
          </a:xfrm>
        </p:spPr>
        <p:txBody>
          <a:bodyPr/>
          <a:lstStyle/>
          <a:p>
            <a:r>
              <a:rPr lang="en-US" sz="1500" dirty="0"/>
              <a:t>How I bring facts to life. First, full disclosure. I find very few documents about my enslaved ancestors to prove my lineage, at least not to the satisfaction of the daughters of the American Revolution. Plain and simple. Enslaved people in America were thought of as property, like a cow or a plow, and they are rarely mentioned by their names in the usual genealogical documents. I’m forced to read other sources to find information that may apply to my family.</a:t>
            </a:r>
          </a:p>
          <a:p>
            <a:endParaRPr lang="en-US" sz="1500" dirty="0"/>
          </a:p>
          <a:p>
            <a:r>
              <a:rPr lang="en-US" sz="1500" dirty="0"/>
              <a:t>So, how do I bring facts to life? I totally immerse myself so much that I dream about my ancestors and awake with what I imagine their words would be. Don’t you sometimes feel your protagonist is revealing their story to you? </a:t>
            </a:r>
          </a:p>
          <a:p>
            <a:endParaRPr lang="en-US" sz="1500" dirty="0"/>
          </a:p>
          <a:p>
            <a:r>
              <a:rPr lang="en-US" sz="1500" dirty="0"/>
              <a:t>I mostly write my books from my protagonist ancestors’ point of view. Sometimes I use a storyteller to tell the slavery era stories prior to 1865. And, yes, I depart a bit from pure nonfiction by using dialogue to engage the reader with my characters</a:t>
            </a:r>
            <a:r>
              <a:rPr lang="en-US" sz="1500" i="1" dirty="0"/>
              <a:t>.</a:t>
            </a:r>
          </a:p>
        </p:txBody>
      </p:sp>
      <p:sp>
        <p:nvSpPr>
          <p:cNvPr id="4" name="Slide Number Placeholder 3"/>
          <p:cNvSpPr>
            <a:spLocks noGrp="1"/>
          </p:cNvSpPr>
          <p:nvPr>
            <p:ph type="sldNum" sz="quarter" idx="5"/>
          </p:nvPr>
        </p:nvSpPr>
        <p:spPr/>
        <p:txBody>
          <a:bodyPr/>
          <a:lstStyle/>
          <a:p>
            <a:fld id="{F5164D66-F653-EC46-9FB2-9730452C6BC3}" type="slidenum">
              <a:rPr lang="en-US" smtClean="0"/>
              <a:t>12</a:t>
            </a:fld>
            <a:endParaRPr lang="en-US" dirty="0"/>
          </a:p>
        </p:txBody>
      </p:sp>
    </p:spTree>
    <p:extLst>
      <p:ext uri="{BB962C8B-B14F-4D97-AF65-F5344CB8AC3E}">
        <p14:creationId xmlns:p14="http://schemas.microsoft.com/office/powerpoint/2010/main" val="328010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714375"/>
            <a:ext cx="4114800" cy="2314575"/>
          </a:xfrm>
        </p:spPr>
      </p:sp>
      <p:sp>
        <p:nvSpPr>
          <p:cNvPr id="3" name="Notes Placeholder 2"/>
          <p:cNvSpPr>
            <a:spLocks noGrp="1"/>
          </p:cNvSpPr>
          <p:nvPr>
            <p:ph type="body" idx="1"/>
          </p:nvPr>
        </p:nvSpPr>
        <p:spPr>
          <a:xfrm>
            <a:off x="368968" y="3300412"/>
            <a:ext cx="8470232" cy="3213498"/>
          </a:xfrm>
        </p:spPr>
        <p:txBody>
          <a:bodyPr/>
          <a:lstStyle/>
          <a:p>
            <a:r>
              <a:rPr lang="en-US" sz="1600" dirty="0"/>
              <a:t>The Cleveland “Call and Post” newspaper recorded 70 news articles about my Grandma Daisy.</a:t>
            </a:r>
          </a:p>
          <a:p>
            <a:endParaRPr lang="en-US" sz="1600" dirty="0">
              <a:effectLst/>
            </a:endParaRPr>
          </a:p>
          <a:p>
            <a:r>
              <a:rPr lang="en-US" sz="1600" dirty="0">
                <a:effectLst/>
              </a:rPr>
              <a:t>I learned where she was, why she was there, what she wore, what she was doing, who she was with, what causes she valued, what she ate, and exactly what she said.</a:t>
            </a:r>
          </a:p>
          <a:p>
            <a:endParaRPr lang="en-US" sz="1600" dirty="0">
              <a:effectLst/>
            </a:endParaRPr>
          </a:p>
          <a:p>
            <a:r>
              <a:rPr lang="en-US" sz="1600" dirty="0">
                <a:effectLst/>
              </a:rPr>
              <a:t>Grandma reportedly said, “In September 1947, I was photographed by the esteemed Allen E. Cole at his studio at 9904 Cedar Avenue. He was the most famous and prolific photographer in Cleveland, with 22 years of experience in photographing prominent people. I was honored that he promoted my credentials on one of his newspaper advertisements: ‘Mrs. Daisy Marshall, a licensed embalmer &amp; undertaker.’ That’s precisely how we colored folk helped each other grow our businesses in the city, raising up our Negro community as a whole.</a:t>
            </a:r>
          </a:p>
          <a:p>
            <a:endParaRPr lang="en-US" sz="1600" dirty="0"/>
          </a:p>
        </p:txBody>
      </p:sp>
      <p:sp>
        <p:nvSpPr>
          <p:cNvPr id="4" name="Slide Number Placeholder 3"/>
          <p:cNvSpPr>
            <a:spLocks noGrp="1"/>
          </p:cNvSpPr>
          <p:nvPr>
            <p:ph type="sldNum" sz="quarter" idx="5"/>
          </p:nvPr>
        </p:nvSpPr>
        <p:spPr/>
        <p:txBody>
          <a:bodyPr/>
          <a:lstStyle/>
          <a:p>
            <a:fld id="{F5164D66-F653-EC46-9FB2-9730452C6BC3}" type="slidenum">
              <a:rPr lang="en-US" smtClean="0"/>
              <a:t>13</a:t>
            </a:fld>
            <a:endParaRPr lang="en-US" dirty="0"/>
          </a:p>
        </p:txBody>
      </p:sp>
    </p:spTree>
    <p:extLst>
      <p:ext uri="{BB962C8B-B14F-4D97-AF65-F5344CB8AC3E}">
        <p14:creationId xmlns:p14="http://schemas.microsoft.com/office/powerpoint/2010/main" val="199378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2650" y="187325"/>
            <a:ext cx="2973388" cy="1673225"/>
          </a:xfrm>
        </p:spPr>
      </p:sp>
      <p:sp>
        <p:nvSpPr>
          <p:cNvPr id="3" name="Notes Placeholder 2"/>
          <p:cNvSpPr>
            <a:spLocks noGrp="1"/>
          </p:cNvSpPr>
          <p:nvPr>
            <p:ph type="body" idx="1"/>
          </p:nvPr>
        </p:nvSpPr>
        <p:spPr>
          <a:xfrm>
            <a:off x="152399" y="1943602"/>
            <a:ext cx="8839201" cy="4168439"/>
          </a:xfrm>
        </p:spPr>
        <p:txBody>
          <a:bodyPr/>
          <a:lstStyle/>
          <a:p>
            <a:r>
              <a:rPr lang="en-US" sz="1300" dirty="0"/>
              <a:t>I never would have guessed that my paternal Great-great-grandfather, Reverend Israel Smith, was interviewed by a Congressional Committee in 1870. Believe it or not, 123 years ago, the Ku Klux Klan and other White nationalist groups exerted extreme violence to prohibit newly-freed Blacks from voting in the 1870 election in Alabama. The inquiry resulted in a voter recount changed the outcome toward the more liberal candidate. </a:t>
            </a:r>
          </a:p>
          <a:p>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Rev. Smith’s narrative named the people involved, dates, places, outcomes, etc., which allowed me to write a “spirited” chapter in </a:t>
            </a:r>
            <a:r>
              <a:rPr lang="en-US" sz="1300" i="1" dirty="0"/>
              <a:t>The Marshall Legacy in Black and White </a:t>
            </a:r>
            <a:r>
              <a:rPr lang="en-US" sz="1300" dirty="0"/>
              <a:t>book. Here’s an excerpt I imagine Rev. Smith could have told his descendants one hauntingly early morning in 1928 in Columbus, Georgia. </a:t>
            </a:r>
          </a:p>
          <a:p>
            <a:endParaRPr lang="en-US" sz="1300" dirty="0"/>
          </a:p>
          <a:p>
            <a:r>
              <a:rPr lang="en-US" sz="1300" dirty="0"/>
              <a:t>Congressional Record Investigation Told All: </a:t>
            </a:r>
            <a:r>
              <a:rPr lang="en-US" sz="1300" dirty="0">
                <a:ln>
                  <a:noFill/>
                </a:ln>
                <a:effectLst/>
                <a:ea typeface="Arial Unicode MS" panose="020B0604020202020204" pitchFamily="34" charset="-128"/>
                <a:cs typeface="Arial Unicode MS" panose="020B0604020202020204" pitchFamily="34" charset="-128"/>
              </a:rPr>
              <a:t>The main trouble happened one Saturday night in early June, a few months before the 1870 election.  At first, the Saturday night meeting of the Central Club of Macon County was proceeding normally until one man started yelling and threatening other attendees. He wanted Negroes to vote Republican [the liberal party of Lincoln at that time]. However, some were planning to vote for the [conservative] Democrats who promised members liquor or money in return for their vote. The conversation turned into a riot. Guns waving in the air, people cursing, and loud threats of bodily violence filling the sanctuary to bursting.</a:t>
            </a:r>
          </a:p>
          <a:p>
            <a:pPr marL="0" marR="0" indent="0">
              <a:spcBef>
                <a:spcPts val="0"/>
              </a:spcBef>
              <a:spcAft>
                <a:spcPts val="0"/>
              </a:spcAft>
              <a:buNone/>
            </a:pPr>
            <a:endParaRPr lang="en-US" sz="1300" dirty="0">
              <a:ln>
                <a:noFill/>
              </a:ln>
              <a:effectLst/>
              <a:ea typeface="Arial Unicode MS" panose="020B0604020202020204" pitchFamily="34" charset="-128"/>
              <a:cs typeface="Arial Unicode MS" panose="020B0604020202020204" pitchFamily="34" charset="-128"/>
            </a:endParaRPr>
          </a:p>
          <a:p>
            <a:pPr marL="0" indent="0">
              <a:buNone/>
            </a:pPr>
            <a:r>
              <a:rPr lang="en-US" sz="1300" dirty="0">
                <a:effectLst/>
                <a:ea typeface="Arial Unicode MS" panose="020B0604020202020204" pitchFamily="34" charset="-128"/>
              </a:rPr>
              <a:t>Just picture that lovely church. Bibles and songbooks sat in shelves behind carefully polished wooden pews, normally penitent people warming the benches. But the devil had entered those same God-fearing folk, encouraging them to blaspheme inside the House of the Lord. That’s not supposed to happen. I, your PawPaw, had to stop the desecration, and I mean right now!” I could write Israel’s story using facts, plus my  description and dialog. So cool!</a:t>
            </a:r>
            <a:endParaRPr lang="en-US" sz="1300" dirty="0"/>
          </a:p>
        </p:txBody>
      </p:sp>
      <p:sp>
        <p:nvSpPr>
          <p:cNvPr id="4" name="Slide Number Placeholder 3"/>
          <p:cNvSpPr>
            <a:spLocks noGrp="1"/>
          </p:cNvSpPr>
          <p:nvPr>
            <p:ph type="sldNum" sz="quarter" idx="5"/>
          </p:nvPr>
        </p:nvSpPr>
        <p:spPr/>
        <p:txBody>
          <a:bodyPr/>
          <a:lstStyle/>
          <a:p>
            <a:fld id="{F5164D66-F653-EC46-9FB2-9730452C6BC3}" type="slidenum">
              <a:rPr lang="en-US" smtClean="0"/>
              <a:t>14</a:t>
            </a:fld>
            <a:endParaRPr lang="en-US" dirty="0"/>
          </a:p>
        </p:txBody>
      </p:sp>
    </p:spTree>
    <p:extLst>
      <p:ext uri="{BB962C8B-B14F-4D97-AF65-F5344CB8AC3E}">
        <p14:creationId xmlns:p14="http://schemas.microsoft.com/office/powerpoint/2010/main" val="939001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263525"/>
            <a:ext cx="3768725" cy="2119313"/>
          </a:xfrm>
        </p:spPr>
      </p:sp>
      <p:sp>
        <p:nvSpPr>
          <p:cNvPr id="3" name="Notes Placeholder 2"/>
          <p:cNvSpPr>
            <a:spLocks noGrp="1"/>
          </p:cNvSpPr>
          <p:nvPr>
            <p:ph type="body" idx="1"/>
          </p:nvPr>
        </p:nvSpPr>
        <p:spPr>
          <a:xfrm>
            <a:off x="240631" y="2470486"/>
            <a:ext cx="8694821" cy="3786752"/>
          </a:xfrm>
        </p:spPr>
        <p:txBody>
          <a:bodyPr/>
          <a:lstStyle/>
          <a:p>
            <a:r>
              <a:rPr lang="en-US" sz="1200" kern="1200" dirty="0">
                <a:solidFill>
                  <a:schemeClr val="tx1"/>
                </a:solidFill>
                <a:effectLst/>
                <a:latin typeface="+mj-lt"/>
                <a:ea typeface="+mj-ea"/>
                <a:cs typeface="+mj-cs"/>
              </a:rPr>
              <a:t>Research for my historical family stories includes primary and secondary research. R</a:t>
            </a:r>
            <a:r>
              <a:rPr lang="en-US" dirty="0"/>
              <a:t>eading books from other sources helps me imagine possible ways to frame my manuscript. Mary Genevieve Ward was a local schoolteacher who lived where my great-great-great-grandmother, Margaret Booker, was enslaved from 1834 to 1863. In the 1930s, Ward interviewed people who had lived in Beverly during or after the Civil War, and she wrote about their memories. I hoped to find stories that included my ancestors, or other Black folk, to learn what their lives were like during the Civil War. Here’s part of Ward’s story from my Margaret’s point of view. I imagined in the book that Margaret is telling this story to her descendants during the summer of 1910 in Barnesville, Ohio, one year before she died. </a:t>
            </a:r>
          </a:p>
          <a:p>
            <a:pPr algn="ctr"/>
            <a:r>
              <a:rPr lang="en-US" dirty="0"/>
              <a:t>=====</a:t>
            </a:r>
          </a:p>
          <a:p>
            <a:r>
              <a:rPr lang="en-US" dirty="0"/>
              <a:t>My friend, Kezziah, told me a funny story. When her master, Mr. Crawford, heard the Yankees was planning to invade our town of Beverly. He hitched </a:t>
            </a:r>
            <a:r>
              <a:rPr lang="en-US" dirty="0" err="1"/>
              <a:t>Griz</a:t>
            </a:r>
            <a:r>
              <a:rPr lang="en-US" dirty="0"/>
              <a:t>, his old gray horse, to their biggest wagon. After seating his family in the front end of the wagon, he placed all their clothes, food, and my friend in the rear. Everything went along nicely until ten miles down the road. In Huttonsville, he was told, “You guys </a:t>
            </a:r>
            <a:r>
              <a:rPr lang="en-US" dirty="0" err="1"/>
              <a:t>gotta</a:t>
            </a:r>
            <a:r>
              <a:rPr lang="en-US" dirty="0"/>
              <a:t> go quickly. The Yankees are right on your heels, riding as fast as they can. “ Hearing that, Ol’ Mr. Crawford began </a:t>
            </a:r>
            <a:r>
              <a:rPr lang="en-US" dirty="0" err="1"/>
              <a:t>a’runnin</a:t>
            </a:r>
            <a:r>
              <a:rPr lang="en-US" dirty="0"/>
              <a:t>’ that horse at such a high rate of speed that by the time they reached the town of Mingo 20 miles south, every stitch of clothing and every bite of food had bounced </a:t>
            </a:r>
            <a:r>
              <a:rPr lang="en-US" dirty="0" err="1"/>
              <a:t>outta</a:t>
            </a:r>
            <a:r>
              <a:rPr lang="en-US" dirty="0"/>
              <a:t> the wagon. Nothing remained, except for Kezziah, who was lying flat on the wagon bed, holding onto its sides for dear life. From Civil War Legends of Rick=h Mountain, Beverly, Randolph County, West Virginia.</a:t>
            </a:r>
          </a:p>
          <a:p>
            <a:pPr algn="ct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though this wasn’t about my family, it gave me a linguistic idea of how they spoke in Beverly, and more names to research: Kezziah and Mr. Crawford who ran a general store, allowing me to write my story more authentically 160 years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Beware of copyright infringement, though. </a:t>
            </a:r>
            <a:r>
              <a:rPr lang="en-US" sz="1200" dirty="0">
                <a:effectLst/>
                <a:latin typeface="Times New Roman" panose="02020603050405020304" pitchFamily="18" charset="0"/>
              </a:rPr>
              <a:t>I slightly changed Ward’s story and POV and credited her book in the citations: </a:t>
            </a:r>
            <a:r>
              <a:rPr lang="en-US" sz="1200" dirty="0"/>
              <a:t>From </a:t>
            </a:r>
            <a:r>
              <a:rPr lang="en-US" sz="1200" i="1" dirty="0"/>
              <a:t>Civil War Legends of Rich Mountain and Beverly, West Virginia</a:t>
            </a:r>
            <a:r>
              <a:rPr lang="en-US" sz="1200" dirty="0"/>
              <a:t>, Mary Genevieve Ward, McClain Printing Company, Parsons, WV, 2004.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5164D66-F653-EC46-9FB2-9730452C6BC3}" type="slidenum">
              <a:rPr lang="en-US" smtClean="0"/>
              <a:t>15</a:t>
            </a:fld>
            <a:endParaRPr lang="en-US" dirty="0"/>
          </a:p>
        </p:txBody>
      </p:sp>
    </p:spTree>
    <p:extLst>
      <p:ext uri="{BB962C8B-B14F-4D97-AF65-F5344CB8AC3E}">
        <p14:creationId xmlns:p14="http://schemas.microsoft.com/office/powerpoint/2010/main" val="3769965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75" y="317500"/>
            <a:ext cx="3797300" cy="2136775"/>
          </a:xfrm>
        </p:spPr>
      </p:sp>
      <p:sp>
        <p:nvSpPr>
          <p:cNvPr id="3" name="Notes Placeholder 2"/>
          <p:cNvSpPr>
            <a:spLocks noGrp="1"/>
          </p:cNvSpPr>
          <p:nvPr>
            <p:ph type="body" idx="1"/>
          </p:nvPr>
        </p:nvSpPr>
        <p:spPr>
          <a:xfrm>
            <a:off x="153458" y="2704767"/>
            <a:ext cx="8837084" cy="2700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This is how I start my creative writing process. We’re going to take dry facts and turn them into an English sentences. </a:t>
            </a:r>
          </a:p>
          <a:p>
            <a:endParaRPr lang="en-US" sz="1400" dirty="0"/>
          </a:p>
          <a:p>
            <a:r>
              <a:rPr lang="en-US" sz="1400" dirty="0"/>
              <a:t>Step #1 is to write a sentence or two that contains all the listed facts for one person you chose from this character data and traits chart which identifies the last and first name; age; skin, eyes, and hair color; height; occupation; and miscellaneous traits. </a:t>
            </a:r>
          </a:p>
          <a:p>
            <a:endParaRPr lang="en-US" sz="1400" dirty="0"/>
          </a:p>
          <a:p>
            <a:r>
              <a:rPr lang="en-US" sz="1400" dirty="0"/>
              <a:t>For example, in the yellow highlighted sentence at the bottom, I might say 6-foot 6-inch tall Zane Grey was a 60-year-old dentist by day. His bland, alabaster skin and gray hair and eyes belied his true passion: writing about rugged horsemen living in the Old West. </a:t>
            </a:r>
          </a:p>
          <a:p>
            <a:endParaRPr lang="en-US" sz="1400" dirty="0"/>
          </a:p>
          <a:p>
            <a:r>
              <a:rPr lang="en-US" sz="1400" dirty="0"/>
              <a:t>Choose one of the top four people on this list. Take three minutes to write about him or her. Include all the facts listed for that one person. Don’t add any other descriptions, just the shown facts.</a:t>
            </a:r>
          </a:p>
        </p:txBody>
      </p:sp>
      <p:sp>
        <p:nvSpPr>
          <p:cNvPr id="4" name="Slide Number Placeholder 3"/>
          <p:cNvSpPr>
            <a:spLocks noGrp="1"/>
          </p:cNvSpPr>
          <p:nvPr>
            <p:ph type="sldNum" sz="quarter" idx="5"/>
          </p:nvPr>
        </p:nvSpPr>
        <p:spPr/>
        <p:txBody>
          <a:bodyPr/>
          <a:lstStyle/>
          <a:p>
            <a:fld id="{F5164D66-F653-EC46-9FB2-9730452C6BC3}" type="slidenum">
              <a:rPr lang="en-US" smtClean="0"/>
              <a:t>16</a:t>
            </a:fld>
            <a:endParaRPr lang="en-US" dirty="0"/>
          </a:p>
        </p:txBody>
      </p:sp>
    </p:spTree>
    <p:extLst>
      <p:ext uri="{BB962C8B-B14F-4D97-AF65-F5344CB8AC3E}">
        <p14:creationId xmlns:p14="http://schemas.microsoft.com/office/powerpoint/2010/main" val="132998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0925" y="479425"/>
            <a:ext cx="4114800" cy="2314575"/>
          </a:xfrm>
        </p:spPr>
      </p:sp>
      <p:sp>
        <p:nvSpPr>
          <p:cNvPr id="3" name="Notes Placeholder 2"/>
          <p:cNvSpPr>
            <a:spLocks noGrp="1"/>
          </p:cNvSpPr>
          <p:nvPr>
            <p:ph type="body" idx="1"/>
          </p:nvPr>
        </p:nvSpPr>
        <p:spPr>
          <a:xfrm>
            <a:off x="449179" y="2983833"/>
            <a:ext cx="8325853" cy="3096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Was it easy to turn dry facts into a paragraph?</a:t>
            </a:r>
          </a:p>
          <a:p>
            <a:endParaRPr lang="en-US" sz="1500" dirty="0"/>
          </a:p>
          <a:p>
            <a:r>
              <a:rPr lang="en-US" sz="1500" dirty="0"/>
              <a:t>Prompt #2:  </a:t>
            </a:r>
            <a:r>
              <a:rPr lang="en-US" sz="1500" b="1" dirty="0"/>
              <a:t>Add Descriptive </a:t>
            </a:r>
            <a:r>
              <a:rPr lang="en-US" sz="1500" b="1" dirty="0">
                <a:latin typeface="Gill Sans Ultra Bold" panose="020B0A02020104020203" pitchFamily="34" charset="77"/>
                <a:cs typeface="Eras Medium ITC" panose="020F0502020204030204" pitchFamily="34" charset="0"/>
              </a:rPr>
              <a:t>FLAVOR</a:t>
            </a:r>
          </a:p>
          <a:p>
            <a:endParaRPr lang="en-US" sz="1500" dirty="0"/>
          </a:p>
          <a:p>
            <a:pPr marL="0" marR="0" lvl="0" indent="0" algn="l" defTabSz="914400" rtl="0" eaLnBrk="1" fontAlgn="auto" latinLnBrk="0" hangingPunct="1">
              <a:lnSpc>
                <a:spcPct val="100000"/>
              </a:lnSpc>
              <a:spcBef>
                <a:spcPts val="0"/>
              </a:spcBef>
              <a:spcAft>
                <a:spcPts val="1600"/>
              </a:spcAft>
              <a:buClrTx/>
              <a:buSzTx/>
              <a:buFontTx/>
              <a:buNone/>
              <a:tabLst/>
              <a:defRPr/>
            </a:pPr>
            <a:r>
              <a:rPr lang="en-US" sz="1500" dirty="0"/>
              <a:t>Now, we’re going to rewrite our dry factoid paragraph from #1, adding at least </a:t>
            </a:r>
            <a:br>
              <a:rPr lang="en-US" sz="1500" dirty="0"/>
            </a:br>
            <a:r>
              <a:rPr lang="en-US" sz="1500" dirty="0"/>
              <a:t>three of the five senses: sight, hearing, smell, touch, and taste. </a:t>
            </a:r>
            <a:endParaRPr lang="en-US" sz="1500" i="1" dirty="0"/>
          </a:p>
          <a:p>
            <a:pPr marL="0" marR="0" lvl="0" indent="0" algn="l" defTabSz="914400" rtl="0" eaLnBrk="1" fontAlgn="auto" latinLnBrk="0" hangingPunct="1">
              <a:lnSpc>
                <a:spcPct val="100000"/>
              </a:lnSpc>
              <a:spcBef>
                <a:spcPts val="0"/>
              </a:spcBef>
              <a:spcAft>
                <a:spcPts val="1600"/>
              </a:spcAft>
              <a:buClrTx/>
              <a:buSzTx/>
              <a:buFontTx/>
              <a:buNone/>
              <a:tabLst/>
              <a:defRPr/>
            </a:pPr>
            <a:r>
              <a:rPr lang="en-US" sz="1500" i="1" dirty="0"/>
              <a:t>Here’s my example: Dr. Zane Grey was a 60-year-old dentist by day, his ears </a:t>
            </a:r>
            <a:r>
              <a:rPr lang="en-US" sz="1500" b="1" i="1" dirty="0"/>
              <a:t>buzzing</a:t>
            </a:r>
            <a:r>
              <a:rPr lang="en-US" sz="1500" i="1" dirty="0"/>
              <a:t> from the constant </a:t>
            </a:r>
            <a:r>
              <a:rPr lang="en-US" sz="1500" b="1" i="1" dirty="0"/>
              <a:t>whir</a:t>
            </a:r>
            <a:r>
              <a:rPr lang="en-US" sz="1500" i="1" dirty="0"/>
              <a:t> of his </a:t>
            </a:r>
            <a:r>
              <a:rPr lang="en-US" sz="1500" b="1" i="1" dirty="0"/>
              <a:t>cold</a:t>
            </a:r>
            <a:r>
              <a:rPr lang="en-US" sz="1500" i="1" dirty="0"/>
              <a:t> dental instruments, the </a:t>
            </a:r>
            <a:r>
              <a:rPr lang="en-US" sz="1500" b="1" i="1" dirty="0"/>
              <a:t>smell</a:t>
            </a:r>
            <a:r>
              <a:rPr lang="en-US" sz="1500" i="1" dirty="0"/>
              <a:t> of tooth decay a palate for his artistry. His delicate alabaster skin </a:t>
            </a:r>
            <a:r>
              <a:rPr lang="en-US" sz="1500" b="1" i="1" dirty="0"/>
              <a:t>looked</a:t>
            </a:r>
            <a:r>
              <a:rPr lang="en-US" sz="1500" i="1" dirty="0"/>
              <a:t> </a:t>
            </a:r>
            <a:r>
              <a:rPr lang="en-US" sz="1500" b="0" i="1" dirty="0"/>
              <a:t>parched, but his</a:t>
            </a:r>
            <a:r>
              <a:rPr lang="en-US" sz="1500" i="1" dirty="0"/>
              <a:t> sultry grin belied his true passion: writing another </a:t>
            </a:r>
            <a:r>
              <a:rPr lang="en-US" sz="1500" b="1" i="1" dirty="0"/>
              <a:t>tasty</a:t>
            </a:r>
            <a:r>
              <a:rPr lang="en-US" sz="1500" i="1" dirty="0"/>
              <a:t> episode about Dennis Q, the rugged horse wrangler galloping  through a rocky range in the Old West. </a:t>
            </a:r>
          </a:p>
          <a:p>
            <a:pPr marL="0" marR="0" lvl="0" indent="0" algn="l" defTabSz="914400" rtl="0" eaLnBrk="1" fontAlgn="auto" latinLnBrk="0" hangingPunct="1">
              <a:lnSpc>
                <a:spcPct val="100000"/>
              </a:lnSpc>
              <a:spcBef>
                <a:spcPts val="0"/>
              </a:spcBef>
              <a:spcAft>
                <a:spcPts val="1600"/>
              </a:spcAft>
              <a:buClrTx/>
              <a:buSzTx/>
              <a:buFontTx/>
              <a:buNone/>
              <a:tabLst/>
              <a:defRPr/>
            </a:pPr>
            <a:r>
              <a:rPr lang="en-US" sz="1500" dirty="0"/>
              <a:t>Did you find the second step easy to write? Does anyone want to read their sensory paragraph?</a:t>
            </a:r>
          </a:p>
        </p:txBody>
      </p:sp>
      <p:sp>
        <p:nvSpPr>
          <p:cNvPr id="4" name="Slide Number Placeholder 3"/>
          <p:cNvSpPr>
            <a:spLocks noGrp="1"/>
          </p:cNvSpPr>
          <p:nvPr>
            <p:ph type="sldNum" sz="quarter" idx="5"/>
          </p:nvPr>
        </p:nvSpPr>
        <p:spPr/>
        <p:txBody>
          <a:bodyPr/>
          <a:lstStyle/>
          <a:p>
            <a:fld id="{F5164D66-F653-EC46-9FB2-9730452C6BC3}" type="slidenum">
              <a:rPr lang="en-US" smtClean="0"/>
              <a:t>17</a:t>
            </a:fld>
            <a:endParaRPr lang="en-US" dirty="0"/>
          </a:p>
        </p:txBody>
      </p:sp>
    </p:spTree>
    <p:extLst>
      <p:ext uri="{BB962C8B-B14F-4D97-AF65-F5344CB8AC3E}">
        <p14:creationId xmlns:p14="http://schemas.microsoft.com/office/powerpoint/2010/main" val="13384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344488"/>
            <a:ext cx="4114800" cy="2314575"/>
          </a:xfrm>
        </p:spPr>
      </p:sp>
      <p:sp>
        <p:nvSpPr>
          <p:cNvPr id="3" name="Notes Placeholder 2"/>
          <p:cNvSpPr>
            <a:spLocks noGrp="1"/>
          </p:cNvSpPr>
          <p:nvPr>
            <p:ph type="body" idx="1"/>
          </p:nvPr>
        </p:nvSpPr>
        <p:spPr>
          <a:xfrm>
            <a:off x="385011" y="2791327"/>
            <a:ext cx="8373978" cy="35621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Do you see how easy it is to reword facts into something more interesting? This helps get around potential pesky copyright issues.</a:t>
            </a:r>
          </a:p>
          <a:p>
            <a:endParaRPr lang="en-US" sz="1400" dirty="0"/>
          </a:p>
          <a:p>
            <a:r>
              <a:rPr lang="en-US" sz="1400" dirty="0"/>
              <a:t>Here’s Prompt #3. I often take the factoid paragraph enhanced with sensory elements, then pretend I’m the protagonist talking with another character. So go ahead and take three minutes to add a bit of dialog to your chosen subject in prompt #2. </a:t>
            </a:r>
          </a:p>
          <a:p>
            <a:endParaRPr lang="en-US" sz="1400" dirty="0"/>
          </a:p>
          <a:p>
            <a:r>
              <a:rPr lang="en-US" sz="1400" dirty="0"/>
              <a:t>Example: Dr. Zane Grey leaned down, tickling his patient’s quivering ear with a whisper, “Do you want to know my </a:t>
            </a:r>
            <a:r>
              <a:rPr lang="en-US" sz="1400" i="1" dirty="0"/>
              <a:t>true</a:t>
            </a:r>
            <a:r>
              <a:rPr lang="en-US" sz="1400" dirty="0"/>
              <a:t> passion?” Perspiration beaded on Sally’s forehead and her blood raced. “YESSS!” She sputtered, a bit of saliva spraying out of her gaping mouth. He said, “When I get home, I like to change into something more...” </a:t>
            </a:r>
          </a:p>
          <a:p>
            <a:r>
              <a:rPr lang="en-US" sz="1400" dirty="0"/>
              <a:t>“Yes, yes!” Sally moaned, as though she was having her own internal party, like the café scene in </a:t>
            </a:r>
            <a:r>
              <a:rPr lang="en-US" sz="1400" i="1" dirty="0"/>
              <a:t>When Harry Met Sally</a:t>
            </a:r>
            <a:r>
              <a:rPr lang="en-US" sz="1400" dirty="0"/>
              <a:t>. Oblivious to his patient’s amorous responses, Dr. Grey began chattering about his alter ego, Dennis Q, the rugged horse wrangler, wishing he was galloping on a rocky range in the Old West. Sally deflated like a popped balloon.</a:t>
            </a:r>
          </a:p>
          <a:p>
            <a:endParaRPr lang="en-US" sz="1400" dirty="0"/>
          </a:p>
          <a:p>
            <a:r>
              <a:rPr lang="en-US" sz="1400" dirty="0"/>
              <a:t>Do you think these writing prompt exercises will help you turn facts into fabulous?</a:t>
            </a:r>
          </a:p>
        </p:txBody>
      </p:sp>
      <p:sp>
        <p:nvSpPr>
          <p:cNvPr id="4" name="Slide Number Placeholder 3"/>
          <p:cNvSpPr>
            <a:spLocks noGrp="1"/>
          </p:cNvSpPr>
          <p:nvPr>
            <p:ph type="sldNum" sz="quarter" idx="5"/>
          </p:nvPr>
        </p:nvSpPr>
        <p:spPr/>
        <p:txBody>
          <a:bodyPr/>
          <a:lstStyle/>
          <a:p>
            <a:fld id="{F5164D66-F653-EC46-9FB2-9730452C6BC3}" type="slidenum">
              <a:rPr lang="en-US" smtClean="0"/>
              <a:t>18</a:t>
            </a:fld>
            <a:endParaRPr lang="en-US" dirty="0"/>
          </a:p>
        </p:txBody>
      </p:sp>
    </p:spTree>
    <p:extLst>
      <p:ext uri="{BB962C8B-B14F-4D97-AF65-F5344CB8AC3E}">
        <p14:creationId xmlns:p14="http://schemas.microsoft.com/office/powerpoint/2010/main" val="309425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8988" y="334963"/>
            <a:ext cx="5026025" cy="2827337"/>
          </a:xfrm>
        </p:spPr>
      </p:sp>
      <p:sp>
        <p:nvSpPr>
          <p:cNvPr id="3" name="Notes Placeholder 2"/>
          <p:cNvSpPr>
            <a:spLocks noGrp="1"/>
          </p:cNvSpPr>
          <p:nvPr>
            <p:ph type="body" idx="1"/>
          </p:nvPr>
        </p:nvSpPr>
        <p:spPr>
          <a:xfrm>
            <a:off x="465221" y="3300412"/>
            <a:ext cx="8277726" cy="3213498"/>
          </a:xfrm>
        </p:spPr>
        <p:txBody>
          <a:bodyPr/>
          <a:lstStyle/>
          <a:p>
            <a:r>
              <a:rPr lang="en-US" sz="1600" dirty="0"/>
              <a:t>To recap: </a:t>
            </a:r>
            <a:r>
              <a:rPr lang="en-US" sz="1600" b="1" dirty="0">
                <a:latin typeface="+mn-lt"/>
              </a:rPr>
              <a:t>Just Get Started ... </a:t>
            </a:r>
            <a:r>
              <a:rPr lang="en-US" sz="1600" b="1" dirty="0">
                <a:solidFill>
                  <a:srgbClr val="C00000"/>
                </a:solidFill>
                <a:latin typeface="+mn-lt"/>
              </a:rPr>
              <a:t>NOW!</a:t>
            </a:r>
          </a:p>
          <a:p>
            <a:endParaRPr lang="en-US" sz="1600" b="1" dirty="0">
              <a:solidFill>
                <a:srgbClr val="C00000"/>
              </a:solidFill>
              <a:latin typeface="+mn-lt"/>
            </a:endParaRPr>
          </a:p>
          <a:p>
            <a:pPr marL="628650" lvl="1" indent="-171450">
              <a:buFont typeface="Arial" panose="020B0604020202020204" pitchFamily="34" charset="0"/>
              <a:buChar char="•"/>
            </a:pPr>
            <a:r>
              <a:rPr lang="en-US" sz="1600" kern="1200" dirty="0">
                <a:effectLst/>
                <a:ea typeface="+mj-ea"/>
                <a:cs typeface="+mj-cs"/>
              </a:rPr>
              <a:t>Set goals for your writing.</a:t>
            </a:r>
          </a:p>
          <a:p>
            <a:pPr marL="628650" lvl="1" indent="-171450">
              <a:buFont typeface="Arial" panose="020B0604020202020204" pitchFamily="34" charset="0"/>
              <a:buChar char="•"/>
            </a:pPr>
            <a:r>
              <a:rPr lang="en-US" sz="1600" kern="1200" dirty="0">
                <a:effectLst/>
                <a:ea typeface="+mj-ea"/>
                <a:cs typeface="+mj-cs"/>
              </a:rPr>
              <a:t>Do primary and secondary research to enhance your creative storylines.</a:t>
            </a:r>
          </a:p>
          <a:p>
            <a:pPr marL="628650" lvl="1" indent="-171450">
              <a:buFont typeface="Arial" panose="020B0604020202020204" pitchFamily="34" charset="0"/>
              <a:buChar char="•"/>
            </a:pPr>
            <a:r>
              <a:rPr lang="en-US" sz="1600" dirty="0">
                <a:ea typeface="+mj-ea"/>
                <a:cs typeface="+mj-cs"/>
              </a:rPr>
              <a:t>L</a:t>
            </a:r>
            <a:r>
              <a:rPr lang="en-US" sz="1600" kern="1200" dirty="0">
                <a:effectLst/>
                <a:ea typeface="+mj-ea"/>
                <a:cs typeface="+mj-cs"/>
              </a:rPr>
              <a:t>ocate details that make books rich in storytelling and fact.</a:t>
            </a:r>
          </a:p>
          <a:p>
            <a:pPr marL="628650" lvl="1" indent="-171450">
              <a:buFont typeface="Arial" panose="020B0604020202020204" pitchFamily="34" charset="0"/>
              <a:buChar char="•"/>
            </a:pPr>
            <a:r>
              <a:rPr lang="en-US" sz="1600" kern="1200" dirty="0">
                <a:effectLst/>
                <a:ea typeface="+mj-ea"/>
                <a:cs typeface="+mj-cs"/>
              </a:rPr>
              <a:t>Take a research trip to enhance your setting and characters. </a:t>
            </a:r>
          </a:p>
          <a:p>
            <a:pPr marL="628650" lvl="1" indent="-171450">
              <a:buFont typeface="Arial" panose="020B0604020202020204" pitchFamily="34" charset="0"/>
              <a:buChar char="•"/>
            </a:pPr>
            <a:r>
              <a:rPr lang="en-US" sz="1600" dirty="0">
                <a:ea typeface="+mj-ea"/>
                <a:cs typeface="+mj-cs"/>
              </a:rPr>
              <a:t>T</a:t>
            </a:r>
            <a:r>
              <a:rPr lang="en-US" sz="1600" kern="1200" dirty="0">
                <a:effectLst/>
                <a:ea typeface="+mj-ea"/>
                <a:cs typeface="+mj-cs"/>
              </a:rPr>
              <a:t>urn dry facts into engaging tales, using excerpts from books like mine</a:t>
            </a:r>
            <a:br>
              <a:rPr lang="en-US" sz="1600" kern="1200" dirty="0">
                <a:effectLst/>
                <a:ea typeface="+mj-ea"/>
                <a:cs typeface="+mj-cs"/>
              </a:rPr>
            </a:br>
            <a:r>
              <a:rPr lang="en-US" sz="1600" kern="1200" dirty="0">
                <a:effectLst/>
                <a:ea typeface="+mj-ea"/>
                <a:cs typeface="+mj-cs"/>
              </a:rPr>
              <a:t>as examples.</a:t>
            </a:r>
            <a:br>
              <a:rPr lang="en-US" sz="1600" kern="1200" dirty="0">
                <a:effectLst/>
                <a:ea typeface="+mj-ea"/>
                <a:cs typeface="+mj-cs"/>
              </a:rPr>
            </a:br>
            <a:endParaRPr lang="en-US" sz="1600" kern="1200" dirty="0">
              <a:effectLst/>
              <a:ea typeface="+mj-ea"/>
              <a:cs typeface="+mj-cs"/>
            </a:endParaRPr>
          </a:p>
          <a:p>
            <a:pPr marL="628650" lvl="1" indent="-171450">
              <a:buFont typeface="Arial" panose="020B0604020202020204" pitchFamily="34" charset="0"/>
              <a:buChar char="•"/>
            </a:pPr>
            <a:r>
              <a:rPr lang="en-US" sz="1600" b="1" dirty="0">
                <a:solidFill>
                  <a:srgbClr val="DD0000"/>
                </a:solidFill>
                <a:latin typeface="Arial Nova" panose="020F0502020204030204" pitchFamily="34" charset="0"/>
                <a:ea typeface="+mj-ea"/>
                <a:cs typeface="Arial Nova" panose="020F0502020204030204" pitchFamily="34" charset="0"/>
              </a:rPr>
              <a:t>SPEAK THEIR NAMES! Tell their stories!</a:t>
            </a:r>
            <a:endParaRPr lang="en-US" sz="1600" b="1" kern="1200" dirty="0">
              <a:solidFill>
                <a:srgbClr val="DD0000"/>
              </a:solidFill>
              <a:effectLst/>
              <a:latin typeface="Arial Nova" panose="020F0502020204030204" pitchFamily="34" charset="0"/>
              <a:ea typeface="+mj-ea"/>
              <a:cs typeface="Arial Nova" panose="020F0502020204030204" pitchFamily="34" charset="0"/>
            </a:endParaRPr>
          </a:p>
        </p:txBody>
      </p:sp>
      <p:sp>
        <p:nvSpPr>
          <p:cNvPr id="4" name="Slide Number Placeholder 3"/>
          <p:cNvSpPr>
            <a:spLocks noGrp="1"/>
          </p:cNvSpPr>
          <p:nvPr>
            <p:ph type="sldNum" sz="quarter" idx="5"/>
          </p:nvPr>
        </p:nvSpPr>
        <p:spPr/>
        <p:txBody>
          <a:bodyPr/>
          <a:lstStyle/>
          <a:p>
            <a:fld id="{F5164D66-F653-EC46-9FB2-9730452C6BC3}" type="slidenum">
              <a:rPr lang="en-US" smtClean="0"/>
              <a:t>19</a:t>
            </a:fld>
            <a:endParaRPr lang="en-US" dirty="0"/>
          </a:p>
        </p:txBody>
      </p:sp>
    </p:spTree>
    <p:extLst>
      <p:ext uri="{BB962C8B-B14F-4D97-AF65-F5344CB8AC3E}">
        <p14:creationId xmlns:p14="http://schemas.microsoft.com/office/powerpoint/2010/main" val="373966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1850" y="244475"/>
            <a:ext cx="4527550" cy="2546350"/>
          </a:xfrm>
        </p:spPr>
      </p:sp>
      <p:sp>
        <p:nvSpPr>
          <p:cNvPr id="3" name="Notes Placeholder 2"/>
          <p:cNvSpPr>
            <a:spLocks noGrp="1"/>
          </p:cNvSpPr>
          <p:nvPr>
            <p:ph type="body" idx="1"/>
          </p:nvPr>
        </p:nvSpPr>
        <p:spPr>
          <a:xfrm>
            <a:off x="368967" y="3048001"/>
            <a:ext cx="8582527" cy="311216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Today, I’ll be sharing with you my research toolkit. Even if you’re not interested in genealogy, these measures may help all genre of writers.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Today, we’ll talk about:</a:t>
            </a:r>
          </a:p>
          <a:p>
            <a:pPr lvl="1"/>
            <a:r>
              <a:rPr lang="en-US" sz="1500" kern="1200" dirty="0">
                <a:effectLst/>
                <a:latin typeface="+mj-lt"/>
                <a:ea typeface="+mj-ea"/>
                <a:cs typeface="+mj-cs"/>
              </a:rPr>
              <a:t>Setting writing goals.</a:t>
            </a:r>
          </a:p>
          <a:p>
            <a:pPr lvl="1"/>
            <a:r>
              <a:rPr lang="en-US" sz="1500" kern="1200" dirty="0">
                <a:effectLst/>
                <a:latin typeface="+mj-lt"/>
                <a:ea typeface="+mj-ea"/>
                <a:cs typeface="+mj-cs"/>
              </a:rPr>
              <a:t>Finding factual material that lends credibility to your writing.</a:t>
            </a:r>
          </a:p>
          <a:p>
            <a:pPr lvl="1"/>
            <a:r>
              <a:rPr lang="en-US" sz="1500" kern="1200" dirty="0">
                <a:effectLst/>
                <a:latin typeface="+mj-lt"/>
                <a:ea typeface="+mj-ea"/>
                <a:cs typeface="+mj-cs"/>
              </a:rPr>
              <a:t>Locating details that make books rich in storytelling and fact.</a:t>
            </a:r>
          </a:p>
          <a:p>
            <a:pPr lvl="1"/>
            <a:r>
              <a:rPr lang="en-US" sz="1500" kern="1200" dirty="0">
                <a:effectLst/>
                <a:latin typeface="+mj-lt"/>
                <a:ea typeface="+mj-ea"/>
                <a:cs typeface="+mj-cs"/>
              </a:rPr>
              <a:t>Taking a research trip to enhance your setting and characters. </a:t>
            </a:r>
          </a:p>
          <a:p>
            <a:pPr lvl="1"/>
            <a:r>
              <a:rPr lang="en-US" sz="1500" dirty="0">
                <a:latin typeface="+mj-lt"/>
                <a:ea typeface="+mj-ea"/>
                <a:cs typeface="+mj-cs"/>
              </a:rPr>
              <a:t>Practicing ways to t</a:t>
            </a:r>
            <a:r>
              <a:rPr lang="en-US" sz="1500" kern="1200" dirty="0">
                <a:effectLst/>
                <a:latin typeface="+mj-lt"/>
                <a:ea typeface="+mj-ea"/>
                <a:cs typeface="+mj-cs"/>
              </a:rPr>
              <a:t>urn dry facts into engaging tales</a:t>
            </a:r>
            <a:r>
              <a:rPr lang="en-US" sz="1500" kern="1200" dirty="0">
                <a:solidFill>
                  <a:schemeClr val="tx1"/>
                </a:solidFill>
                <a:effectLst/>
                <a:latin typeface="+mj-lt"/>
                <a:ea typeface="+mj-ea"/>
                <a:cs typeface="+mj-cs"/>
              </a:rPr>
              <a:t>.</a:t>
            </a:r>
          </a:p>
          <a:p>
            <a:pPr lvl="1"/>
            <a:endParaRPr lang="en-US" sz="1500" kern="1200" dirty="0">
              <a:solidFill>
                <a:schemeClr val="tx1"/>
              </a:solidFill>
              <a:effectLst/>
              <a:latin typeface="+mj-lt"/>
              <a:ea typeface="+mj-ea"/>
              <a:cs typeface="+mj-cs"/>
            </a:endParaRPr>
          </a:p>
          <a:p>
            <a:pPr marL="171450" indent="-171450">
              <a:buFont typeface="Arial" panose="020B0604020202020204" pitchFamily="34" charset="0"/>
              <a:buChar char="•"/>
            </a:pPr>
            <a:r>
              <a:rPr lang="en-US" sz="1500" dirty="0">
                <a:latin typeface="+mj-lt"/>
                <a:ea typeface="+mj-ea"/>
                <a:cs typeface="+mj-cs"/>
              </a:rPr>
              <a:t>Get pencil and paper, or smart phone ready to participate in writing exercises.</a:t>
            </a:r>
          </a:p>
          <a:p>
            <a:pPr marL="171450" indent="-171450">
              <a:buFont typeface="Arial" panose="020B0604020202020204" pitchFamily="34" charset="0"/>
              <a:buChar char="•"/>
            </a:pPr>
            <a:r>
              <a:rPr lang="en-US" sz="1500" dirty="0">
                <a:latin typeface="+mj-lt"/>
                <a:ea typeface="+mj-ea"/>
                <a:cs typeface="+mj-cs"/>
              </a:rPr>
              <a:t>Please save your questions for the end please.</a:t>
            </a:r>
            <a:endParaRPr lang="en-US" sz="1500" dirty="0"/>
          </a:p>
        </p:txBody>
      </p:sp>
      <p:sp>
        <p:nvSpPr>
          <p:cNvPr id="4" name="Slide Number Placeholder 3"/>
          <p:cNvSpPr>
            <a:spLocks noGrp="1"/>
          </p:cNvSpPr>
          <p:nvPr>
            <p:ph type="sldNum" sz="quarter" idx="5"/>
          </p:nvPr>
        </p:nvSpPr>
        <p:spPr/>
        <p:txBody>
          <a:bodyPr/>
          <a:lstStyle/>
          <a:p>
            <a:fld id="{F5164D66-F653-EC46-9FB2-9730452C6BC3}" type="slidenum">
              <a:rPr lang="en-US" smtClean="0"/>
              <a:t>2</a:t>
            </a:fld>
            <a:endParaRPr lang="en-US" dirty="0"/>
          </a:p>
        </p:txBody>
      </p:sp>
    </p:spTree>
    <p:extLst>
      <p:ext uri="{BB962C8B-B14F-4D97-AF65-F5344CB8AC3E}">
        <p14:creationId xmlns:p14="http://schemas.microsoft.com/office/powerpoint/2010/main" val="2483599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7575" y="471488"/>
            <a:ext cx="4800600" cy="2700337"/>
          </a:xfrm>
        </p:spPr>
      </p:sp>
      <p:sp>
        <p:nvSpPr>
          <p:cNvPr id="3" name="Notes Placeholder 2"/>
          <p:cNvSpPr>
            <a:spLocks noGrp="1"/>
          </p:cNvSpPr>
          <p:nvPr>
            <p:ph type="body" idx="1"/>
          </p:nvPr>
        </p:nvSpPr>
        <p:spPr/>
        <p:txBody>
          <a:bodyPr/>
          <a:lstStyle/>
          <a:p>
            <a:pPr rtl="0">
              <a:spcBef>
                <a:spcPts val="0"/>
              </a:spcBef>
              <a:spcAft>
                <a:spcPts val="0"/>
              </a:spcAft>
            </a:pPr>
            <a:r>
              <a:rPr lang="en-US" sz="1600" b="0" i="0" u="none" strike="noStrike" dirty="0">
                <a:solidFill>
                  <a:srgbClr val="000000"/>
                </a:solidFill>
                <a:effectLst/>
                <a:cs typeface="Arial" panose="020B0604020202020204" pitchFamily="34" charset="0"/>
              </a:rPr>
              <a:t>Do you know a friend or relative who is ready to turn family lore and facts from research documents into a book? </a:t>
            </a:r>
            <a:r>
              <a:rPr lang="en-US" sz="1600" dirty="0">
                <a:solidFill>
                  <a:srgbClr val="000000"/>
                </a:solidFill>
                <a:cs typeface="Arial" panose="020B0604020202020204" pitchFamily="34" charset="0"/>
              </a:rPr>
              <a:t>S</a:t>
            </a:r>
            <a:r>
              <a:rPr lang="en-US" sz="1600" b="0" i="0" u="none" strike="noStrike" dirty="0">
                <a:solidFill>
                  <a:srgbClr val="000000"/>
                </a:solidFill>
                <a:effectLst/>
                <a:cs typeface="Arial" panose="020B0604020202020204" pitchFamily="34" charset="0"/>
              </a:rPr>
              <a:t>end them my way. Each of my eight books has a special appendix called “Solving Your Mystery” which helps people learn how to research, organize, write, create a cover, get an editor, and self-publish their own books. </a:t>
            </a:r>
            <a:br>
              <a:rPr lang="en-US" sz="1600" b="0" i="0" u="none" strike="noStrike" dirty="0">
                <a:solidFill>
                  <a:srgbClr val="000000"/>
                </a:solidFill>
                <a:effectLst/>
                <a:cs typeface="Arial" panose="020B0604020202020204" pitchFamily="34" charset="0"/>
              </a:rPr>
            </a:br>
            <a:endParaRPr lang="en-US" sz="1600" b="0" i="0" u="none" strike="noStrike" dirty="0">
              <a:solidFill>
                <a:srgbClr val="000000"/>
              </a:solidFill>
              <a:effectLst/>
              <a:cs typeface="Arial" panose="020B0604020202020204" pitchFamily="34" charset="0"/>
            </a:endParaRPr>
          </a:p>
          <a:p>
            <a:pPr rtl="0">
              <a:spcBef>
                <a:spcPts val="0"/>
              </a:spcBef>
              <a:spcAft>
                <a:spcPts val="0"/>
              </a:spcAft>
            </a:pPr>
            <a:r>
              <a:rPr lang="en-US" sz="1600" b="0" i="0" u="none" strike="noStrike" dirty="0">
                <a:solidFill>
                  <a:srgbClr val="000000"/>
                </a:solidFill>
                <a:effectLst/>
                <a:cs typeface="Arial" panose="020B0604020202020204" pitchFamily="34" charset="0"/>
              </a:rPr>
              <a:t>Check out most of my books</a:t>
            </a:r>
            <a:r>
              <a:rPr lang="en-US" sz="1600" dirty="0">
                <a:solidFill>
                  <a:srgbClr val="000000"/>
                </a:solidFill>
                <a:cs typeface="Arial" panose="020B0604020202020204" pitchFamily="34" charset="0"/>
              </a:rPr>
              <a:t> from the usual online outlets, or all for from </a:t>
            </a:r>
            <a:r>
              <a:rPr lang="en-US" sz="1600" b="0" i="0" u="none" strike="noStrike" dirty="0" err="1">
                <a:solidFill>
                  <a:srgbClr val="C00000"/>
                </a:solidFill>
                <a:effectLst/>
                <a:cs typeface="Arial" panose="020B0604020202020204" pitchFamily="34" charset="0"/>
              </a:rPr>
              <a:t>KathyLynneMarshall.com</a:t>
            </a:r>
            <a:r>
              <a:rPr lang="en-US" sz="1600" b="0" i="0" u="none" strike="noStrike" dirty="0">
                <a:solidFill>
                  <a:srgbClr val="C00000"/>
                </a:solidFill>
                <a:effectLst/>
                <a:cs typeface="Arial" panose="020B0604020202020204" pitchFamily="34" charset="0"/>
              </a:rPr>
              <a:t> website, if you’d like an autographed copy.</a:t>
            </a:r>
            <a:endParaRPr lang="en-US" sz="1600" b="0" dirty="0">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F5164D66-F653-EC46-9FB2-9730452C6BC3}" type="slidenum">
              <a:rPr lang="en-US" smtClean="0"/>
              <a:t>20</a:t>
            </a:fld>
            <a:endParaRPr lang="en-US" dirty="0"/>
          </a:p>
        </p:txBody>
      </p:sp>
    </p:spTree>
    <p:extLst>
      <p:ext uri="{BB962C8B-B14F-4D97-AF65-F5344CB8AC3E}">
        <p14:creationId xmlns:p14="http://schemas.microsoft.com/office/powerpoint/2010/main" val="2513275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73075"/>
            <a:ext cx="4114800" cy="2314575"/>
          </a:xfrm>
        </p:spPr>
      </p:sp>
      <p:sp>
        <p:nvSpPr>
          <p:cNvPr id="3" name="Notes Placeholder 2"/>
          <p:cNvSpPr>
            <a:spLocks noGrp="1"/>
          </p:cNvSpPr>
          <p:nvPr>
            <p:ph type="body" idx="1"/>
          </p:nvPr>
        </p:nvSpPr>
        <p:spPr/>
        <p:txBody>
          <a:bodyPr/>
          <a:lstStyle/>
          <a:p>
            <a:endParaRPr lang="en-US" sz="1600" dirty="0"/>
          </a:p>
          <a:p>
            <a:r>
              <a:rPr lang="en-US" sz="1600" dirty="0"/>
              <a:t>Now you can take the driest of facts and turn them into something memorable.</a:t>
            </a:r>
          </a:p>
          <a:p>
            <a:endParaRPr lang="en-US" sz="1600" dirty="0"/>
          </a:p>
          <a:p>
            <a:r>
              <a:rPr lang="en-US" sz="1600" dirty="0"/>
              <a:t>Thank you so much for having me today.</a:t>
            </a:r>
          </a:p>
          <a:p>
            <a:endParaRPr lang="en-US" sz="1600" dirty="0"/>
          </a:p>
          <a:p>
            <a:r>
              <a:rPr lang="en-US" sz="1600" dirty="0"/>
              <a:t>Do you have any questions?</a:t>
            </a:r>
          </a:p>
          <a:p>
            <a:endParaRPr lang="en-US" sz="1600" dirty="0"/>
          </a:p>
          <a:p>
            <a:endParaRPr lang="en-US" sz="1600" dirty="0"/>
          </a:p>
        </p:txBody>
      </p:sp>
      <p:sp>
        <p:nvSpPr>
          <p:cNvPr id="4" name="Slide Number Placeholder 3"/>
          <p:cNvSpPr>
            <a:spLocks noGrp="1"/>
          </p:cNvSpPr>
          <p:nvPr>
            <p:ph type="sldNum" sz="quarter" idx="5"/>
          </p:nvPr>
        </p:nvSpPr>
        <p:spPr/>
        <p:txBody>
          <a:bodyPr/>
          <a:lstStyle/>
          <a:p>
            <a:fld id="{F5164D66-F653-EC46-9FB2-9730452C6BC3}" type="slidenum">
              <a:rPr lang="en-US" smtClean="0"/>
              <a:t>21</a:t>
            </a:fld>
            <a:endParaRPr lang="en-US" dirty="0"/>
          </a:p>
        </p:txBody>
      </p:sp>
    </p:spTree>
    <p:extLst>
      <p:ext uri="{BB962C8B-B14F-4D97-AF65-F5344CB8AC3E}">
        <p14:creationId xmlns:p14="http://schemas.microsoft.com/office/powerpoint/2010/main" val="36983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3425" y="85725"/>
            <a:ext cx="4913313" cy="2763838"/>
          </a:xfrm>
        </p:spPr>
      </p:sp>
      <p:sp>
        <p:nvSpPr>
          <p:cNvPr id="3" name="Notes Placeholder 2"/>
          <p:cNvSpPr>
            <a:spLocks noGrp="1"/>
          </p:cNvSpPr>
          <p:nvPr>
            <p:ph type="body" idx="1"/>
          </p:nvPr>
        </p:nvSpPr>
        <p:spPr>
          <a:xfrm>
            <a:off x="352927" y="3187866"/>
            <a:ext cx="8422106" cy="3342085"/>
          </a:xfrm>
        </p:spPr>
        <p:txBody>
          <a:bodyPr/>
          <a:lstStyle/>
          <a:p>
            <a:pPr marL="0" indent="0">
              <a:buFont typeface="Arial" panose="020B0604020202020204" pitchFamily="34" charset="0"/>
              <a:buNone/>
            </a:pPr>
            <a:r>
              <a:rPr lang="en-US" sz="1400" dirty="0"/>
              <a:t>First, I’d like to find out a little about you. How Many of You ...</a:t>
            </a:r>
            <a:br>
              <a:rPr lang="en-US" sz="1400" dirty="0"/>
            </a:br>
            <a:endParaRPr lang="en-US" sz="1400" dirty="0"/>
          </a:p>
          <a:p>
            <a:pPr marL="171450" indent="-171450">
              <a:buFont typeface="Arial" panose="020B0604020202020204" pitchFamily="34" charset="0"/>
              <a:buChar char="•"/>
            </a:pPr>
            <a:r>
              <a:rPr lang="en-US" sz="1400" dirty="0"/>
              <a:t>Have already published a book?</a:t>
            </a:r>
          </a:p>
          <a:p>
            <a:pPr marL="171450" indent="-171450">
              <a:buFont typeface="Arial" panose="020B0604020202020204" pitchFamily="34" charset="0"/>
              <a:buChar char="•"/>
            </a:pPr>
            <a:r>
              <a:rPr lang="en-US" sz="1400" dirty="0"/>
              <a:t>How many are in the process of writing a book?</a:t>
            </a:r>
          </a:p>
          <a:p>
            <a:pPr marL="171450" indent="-171450">
              <a:buFont typeface="Arial" panose="020B0604020202020204" pitchFamily="34" charset="0"/>
              <a:buChar char="•"/>
            </a:pPr>
            <a:r>
              <a:rPr lang="en-US" sz="1400" dirty="0"/>
              <a:t>How many enter your short stories or books into competitions that have a monetary or other prizes?</a:t>
            </a:r>
          </a:p>
          <a:p>
            <a:pPr marL="171450" indent="-171450">
              <a:buFont typeface="Arial" panose="020B0604020202020204" pitchFamily="34" charset="0"/>
              <a:buChar char="•"/>
            </a:pPr>
            <a:r>
              <a:rPr lang="en-US" sz="1400" dirty="0"/>
              <a:t>How many are professionals who write for your bread and butter?</a:t>
            </a:r>
          </a:p>
          <a:p>
            <a:pPr marL="171450" indent="-171450">
              <a:buFont typeface="Arial" panose="020B0604020202020204" pitchFamily="34" charset="0"/>
              <a:buChar char="•"/>
            </a:pPr>
            <a:r>
              <a:rPr lang="en-US" sz="1400" dirty="0"/>
              <a:t>How many want to sell your books?</a:t>
            </a:r>
          </a:p>
          <a:p>
            <a:pPr marL="171450" indent="-171450">
              <a:buFont typeface="Arial" panose="020B0604020202020204" pitchFamily="34" charset="0"/>
              <a:buChar char="•"/>
            </a:pPr>
            <a:r>
              <a:rPr lang="en-US" sz="1400" dirty="0"/>
              <a:t>How many simply want to gift your books to family and friends?</a:t>
            </a:r>
          </a:p>
          <a:p>
            <a:pPr marL="171450" indent="-171450">
              <a:buFont typeface="Arial" panose="020B0604020202020204" pitchFamily="34" charset="0"/>
              <a:buChar char="•"/>
            </a:pPr>
            <a:r>
              <a:rPr lang="en-US" sz="1400" dirty="0"/>
              <a:t>How many yearn to be on the New York Times best seller list?</a:t>
            </a:r>
          </a:p>
          <a:p>
            <a:pPr marL="0" indent="0">
              <a:buNone/>
            </a:pPr>
            <a:endParaRPr lang="en-US" sz="1400" dirty="0"/>
          </a:p>
          <a:p>
            <a:pPr marL="0" indent="0">
              <a:buNone/>
            </a:pPr>
            <a:r>
              <a:rPr lang="en-US" sz="1400" dirty="0"/>
              <a:t>Having a goal is important to achieving your view of success. My goal is publishing at least one book per year. Think about what your goals are, to help you stay on track. Instead of me droning on and on, imagine how what I am presenting could enhance YOUR writing journey. Take a minute to list your writing goals. </a:t>
            </a:r>
          </a:p>
        </p:txBody>
      </p:sp>
      <p:sp>
        <p:nvSpPr>
          <p:cNvPr id="4" name="Slide Number Placeholder 3"/>
          <p:cNvSpPr>
            <a:spLocks noGrp="1"/>
          </p:cNvSpPr>
          <p:nvPr>
            <p:ph type="sldNum" sz="quarter" idx="5"/>
          </p:nvPr>
        </p:nvSpPr>
        <p:spPr/>
        <p:txBody>
          <a:bodyPr/>
          <a:lstStyle/>
          <a:p>
            <a:fld id="{F5164D66-F653-EC46-9FB2-9730452C6BC3}" type="slidenum">
              <a:rPr lang="en-US" smtClean="0"/>
              <a:t>3</a:t>
            </a:fld>
            <a:endParaRPr lang="en-US" dirty="0"/>
          </a:p>
        </p:txBody>
      </p:sp>
    </p:spTree>
    <p:extLst>
      <p:ext uri="{BB962C8B-B14F-4D97-AF65-F5344CB8AC3E}">
        <p14:creationId xmlns:p14="http://schemas.microsoft.com/office/powerpoint/2010/main" val="124599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520700"/>
            <a:ext cx="4114800" cy="2314575"/>
          </a:xfrm>
        </p:spPr>
      </p:sp>
      <p:sp>
        <p:nvSpPr>
          <p:cNvPr id="3" name="Notes Placeholder 2"/>
          <p:cNvSpPr>
            <a:spLocks noGrp="1"/>
          </p:cNvSpPr>
          <p:nvPr>
            <p:ph type="body" idx="1"/>
          </p:nvPr>
        </p:nvSpPr>
        <p:spPr>
          <a:xfrm>
            <a:off x="256674" y="3092680"/>
            <a:ext cx="8598568" cy="34212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I’m starting a new writing project, I like to think about the end result first. Not everyone is interested in publishing paperbacks to be sold on Amazon. It’s just too daunting for some people. </a:t>
            </a:r>
          </a:p>
          <a:p>
            <a:endParaRPr lang="en-US" dirty="0"/>
          </a:p>
          <a:p>
            <a:r>
              <a:rPr lang="en-US" dirty="0"/>
              <a:t>Do you have a burning desire to create a podcast, blog, photo book, documentary, or hardback book? What about a newsletter, Facebook page, or a screenplay? Write down your desired end result for your writing project.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genre will you write: Science fiction? Nonfiction? Romance? Mystery? Poetry? While I want to be considered a competent genealogist—meaning a non-fiction writer—I want the books to be interesting to anyone over the age of ten. I gather as many facts as I can, then dabble a bit with plot development, and try to bring out my family’s characteristics. I usually write the story from my ancestor’s point of view. No, I wasn’t personally in Talbot County, Georgia, in 1856 to hear exactly what the Marshall slave owner told my ancestors to do, but I want the reader to feel and see and hear what my ancestors may have experienced.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many ways of communicating your words and I want to encourage you to find what floats your boat. Do you want to speak from your heart in the first person “I” did this, or the second person “You” did this, or the third-person “She” did this, or an omniscient narrator point of view? Why bother thinking about point of view and end products at the beginning of your research? Because it </a:t>
            </a:r>
            <a:r>
              <a:rPr lang="en-US" sz="1200" dirty="0">
                <a:latin typeface="Helvetica Neue" panose="02000503000000020004" pitchFamily="2" charset="0"/>
                <a:ea typeface="Helvetica Neue" panose="02000503000000020004" pitchFamily="2" charset="0"/>
                <a:cs typeface="Helvetica Neue" panose="02000503000000020004" pitchFamily="2" charset="0"/>
              </a:rPr>
              <a:t>helps organize your writing approach.</a:t>
            </a:r>
          </a:p>
        </p:txBody>
      </p:sp>
      <p:sp>
        <p:nvSpPr>
          <p:cNvPr id="4" name="Slide Number Placeholder 3"/>
          <p:cNvSpPr>
            <a:spLocks noGrp="1"/>
          </p:cNvSpPr>
          <p:nvPr>
            <p:ph type="sldNum" sz="quarter" idx="5"/>
          </p:nvPr>
        </p:nvSpPr>
        <p:spPr/>
        <p:txBody>
          <a:bodyPr/>
          <a:lstStyle/>
          <a:p>
            <a:fld id="{F5164D66-F653-EC46-9FB2-9730452C6BC3}" type="slidenum">
              <a:rPr lang="en-US" smtClean="0"/>
              <a:t>4</a:t>
            </a:fld>
            <a:endParaRPr lang="en-US" dirty="0"/>
          </a:p>
        </p:txBody>
      </p:sp>
    </p:spTree>
    <p:extLst>
      <p:ext uri="{BB962C8B-B14F-4D97-AF65-F5344CB8AC3E}">
        <p14:creationId xmlns:p14="http://schemas.microsoft.com/office/powerpoint/2010/main" val="317146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241300"/>
            <a:ext cx="4019550" cy="2260600"/>
          </a:xfrm>
        </p:spPr>
      </p:sp>
      <p:sp>
        <p:nvSpPr>
          <p:cNvPr id="3" name="Notes Placeholder 2"/>
          <p:cNvSpPr>
            <a:spLocks noGrp="1"/>
          </p:cNvSpPr>
          <p:nvPr>
            <p:ph type="body" idx="1"/>
          </p:nvPr>
        </p:nvSpPr>
        <p:spPr>
          <a:xfrm>
            <a:off x="208547" y="2727158"/>
            <a:ext cx="8775032" cy="3905583"/>
          </a:xfrm>
        </p:spPr>
        <p:txBody>
          <a:bodyPr/>
          <a:lstStyle/>
          <a:p>
            <a:pPr marL="171450" indent="-171450">
              <a:buFont typeface="Arial" panose="020B0604020202020204" pitchFamily="34" charset="0"/>
              <a:buChar char="•"/>
            </a:pPr>
            <a:r>
              <a:rPr lang="en-US" sz="1400" dirty="0"/>
              <a:t>Why should I research anything? I’ve got the story in my head, ready to spill onto the paper. How many of you like to read detective stories or science fiction? How would you feel if the author obviously didn’t know the first thing about police procedure, </a:t>
            </a:r>
            <a:r>
              <a:rPr lang="en-US" sz="1400" b="1" dirty="0">
                <a:solidFill>
                  <a:srgbClr val="FF0000"/>
                </a:solidFill>
                <a:highlight>
                  <a:srgbClr val="FFFF00"/>
                </a:highlight>
              </a:rPr>
              <a:t>or confused our solar system with a nebula</a:t>
            </a:r>
            <a:r>
              <a:rPr lang="en-US" sz="1400" dirty="0"/>
              <a:t>? Would you keep reading or chuck the book because it wasn’t believable?</a:t>
            </a:r>
          </a:p>
          <a:p>
            <a:pPr marL="171450" indent="-171450">
              <a:buFont typeface="Arial" panose="020B0604020202020204" pitchFamily="34" charset="0"/>
              <a:buChar cha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Google Search is our best friend. For example, in your computer browser, type “handcuffing techniques in 1880 Victorian England,” if that’s what you are writing about. Use quotes to indicate which words must absolutely be in the search results. A wealth of potential responses should appear on screen to help you determine how to approach the topic in your story. No plagiarism. Just fact finding.</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Free Google Books online may help you find the perfect information.</a:t>
            </a:r>
          </a:p>
          <a:p>
            <a:pPr marL="171450" indent="-171450">
              <a:buFont typeface="Arial" panose="020B0604020202020204" pitchFamily="34" charset="0"/>
              <a:buChar char="•"/>
            </a:pPr>
            <a:r>
              <a:rPr lang="en-US" sz="1400" dirty="0"/>
              <a:t>Read other books/periodicals/newspapers/magazines dealing with the same subject matter.</a:t>
            </a:r>
          </a:p>
          <a:p>
            <a:pPr marL="171450" indent="-171450">
              <a:buFont typeface="Arial" panose="020B0604020202020204" pitchFamily="34" charset="0"/>
              <a:buChar char="•"/>
            </a:pPr>
            <a:r>
              <a:rPr lang="en-US" sz="1400" dirty="0"/>
              <a:t>Check out </a:t>
            </a:r>
            <a:r>
              <a:rPr lang="en-US" sz="1400" dirty="0" err="1"/>
              <a:t>ChroniclingAmerica.loc.gov</a:t>
            </a:r>
            <a:r>
              <a:rPr lang="en-US" sz="1400" dirty="0"/>
              <a:t> for images which can give you descriptive ideas for your book.</a:t>
            </a:r>
          </a:p>
          <a:p>
            <a:pPr marL="171450" indent="-171450">
              <a:buFont typeface="Arial" panose="020B0604020202020204" pitchFamily="34" charset="0"/>
              <a:buChar char="•"/>
            </a:pPr>
            <a:r>
              <a:rPr lang="en-US" sz="1400" dirty="0"/>
              <a:t>Do your own primary research, like interviewing cops and doctors, etc., about your subject matter, or travel to the location where your story takes place.</a:t>
            </a:r>
          </a:p>
        </p:txBody>
      </p:sp>
      <p:sp>
        <p:nvSpPr>
          <p:cNvPr id="4" name="Slide Number Placeholder 3"/>
          <p:cNvSpPr>
            <a:spLocks noGrp="1"/>
          </p:cNvSpPr>
          <p:nvPr>
            <p:ph type="sldNum" sz="quarter" idx="5"/>
          </p:nvPr>
        </p:nvSpPr>
        <p:spPr/>
        <p:txBody>
          <a:bodyPr/>
          <a:lstStyle/>
          <a:p>
            <a:fld id="{F5164D66-F653-EC46-9FB2-9730452C6BC3}" type="slidenum">
              <a:rPr lang="en-US" smtClean="0"/>
              <a:t>5</a:t>
            </a:fld>
            <a:endParaRPr lang="en-US" dirty="0"/>
          </a:p>
        </p:txBody>
      </p:sp>
    </p:spTree>
    <p:extLst>
      <p:ext uri="{BB962C8B-B14F-4D97-AF65-F5344CB8AC3E}">
        <p14:creationId xmlns:p14="http://schemas.microsoft.com/office/powerpoint/2010/main" val="181728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1088" y="368300"/>
            <a:ext cx="4202112" cy="2363788"/>
          </a:xfrm>
        </p:spPr>
      </p:sp>
      <p:sp>
        <p:nvSpPr>
          <p:cNvPr id="3" name="Notes Placeholder 2"/>
          <p:cNvSpPr>
            <a:spLocks noGrp="1"/>
          </p:cNvSpPr>
          <p:nvPr>
            <p:ph type="body" idx="1"/>
          </p:nvPr>
        </p:nvSpPr>
        <p:spPr>
          <a:xfrm>
            <a:off x="225697" y="2820529"/>
            <a:ext cx="8692606" cy="3693381"/>
          </a:xfrm>
        </p:spPr>
        <p:txBody>
          <a:bodyPr/>
          <a:lstStyle/>
          <a:p>
            <a:r>
              <a:rPr lang="en-US" sz="1400" dirty="0"/>
              <a:t>Why should I research anything? I've got the story in my head, ready to spill onto the paper. How many of you like to read detective stories, or science-fiction? How would you feel if the author obviously didn't know the first thing about police procedure, or confused our solar system with a nebula? Would you keep reading or Chuck the book because it wasn't </a:t>
            </a:r>
            <a:r>
              <a:rPr lang="en-US" sz="1400" dirty="0" err="1"/>
              <a:t>believableHere</a:t>
            </a:r>
            <a:r>
              <a:rPr lang="en-US" sz="1400" dirty="0"/>
              <a:t> is an example of first-hand primary and secondary research. Secondary research is what most of us do: we compile/rearrange existing data from books, online, etc., like the summary on the picture above right. Primary data would be the many times I personally interviewed my Great-aunt Reba 1983 and 2014, when she died at 107 years of age. </a:t>
            </a:r>
          </a:p>
          <a:p>
            <a:endParaRPr lang="en-US" sz="1400" dirty="0"/>
          </a:p>
          <a:p>
            <a:r>
              <a:rPr lang="en-US" sz="1400" dirty="0"/>
              <a:t>Her chapter in my first book, </a:t>
            </a:r>
            <a:r>
              <a:rPr lang="en-US" sz="1400" i="1" dirty="0"/>
              <a:t>The Ancestors Are Smiling!, </a:t>
            </a:r>
            <a:r>
              <a:rPr lang="en-US" sz="1400" dirty="0"/>
              <a:t>is the most well-documented story I’ve ever written. In addition to my interviews, there are numerous video and newspaper interviews about her 100</a:t>
            </a:r>
            <a:r>
              <a:rPr lang="en-US" sz="1400" baseline="30000" dirty="0"/>
              <a:t>th</a:t>
            </a:r>
            <a:r>
              <a:rPr lang="en-US" sz="1400" dirty="0"/>
              <a:t> birthday and when she became a Superstar at 106. I found interviews from as far away as England with her actual words, so I could populate her story with citations and photographs of her life, as told by Reba herself. </a:t>
            </a:r>
            <a:r>
              <a:rPr lang="en-US" sz="1400" b="1" dirty="0"/>
              <a:t>READ THE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Think about the topics you write about. How do you know whether the secondary sources you find on the internet are true? Wikipedia is written by people who aren’t necessarily experts; I examine the </a:t>
            </a:r>
            <a:r>
              <a:rPr lang="en-US" sz="1400" b="1" dirty="0"/>
              <a:t>actual</a:t>
            </a:r>
            <a:r>
              <a:rPr lang="en-US" sz="1400" dirty="0"/>
              <a:t> </a:t>
            </a:r>
            <a:r>
              <a:rPr lang="en-US" sz="1400" b="1" dirty="0"/>
              <a:t>sources</a:t>
            </a:r>
            <a:r>
              <a:rPr lang="en-US" sz="1400" dirty="0"/>
              <a:t> they quote in their Wikipedia article, and I seek data from </a:t>
            </a:r>
            <a:r>
              <a:rPr lang="en-US" sz="1400" b="1" dirty="0"/>
              <a:t>multiple sources</a:t>
            </a:r>
            <a:r>
              <a:rPr lang="en-US" sz="1400" dirty="0"/>
              <a:t>.</a:t>
            </a:r>
          </a:p>
        </p:txBody>
      </p:sp>
      <p:sp>
        <p:nvSpPr>
          <p:cNvPr id="4" name="Slide Number Placeholder 3"/>
          <p:cNvSpPr>
            <a:spLocks noGrp="1"/>
          </p:cNvSpPr>
          <p:nvPr>
            <p:ph type="sldNum" sz="quarter" idx="5"/>
          </p:nvPr>
        </p:nvSpPr>
        <p:spPr/>
        <p:txBody>
          <a:bodyPr/>
          <a:lstStyle/>
          <a:p>
            <a:fld id="{F5164D66-F653-EC46-9FB2-9730452C6BC3}" type="slidenum">
              <a:rPr lang="en-US" smtClean="0"/>
              <a:t>6</a:t>
            </a:fld>
            <a:endParaRPr lang="en-US" dirty="0"/>
          </a:p>
        </p:txBody>
      </p:sp>
    </p:spTree>
    <p:extLst>
      <p:ext uri="{BB962C8B-B14F-4D97-AF65-F5344CB8AC3E}">
        <p14:creationId xmlns:p14="http://schemas.microsoft.com/office/powerpoint/2010/main" val="90172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471488"/>
            <a:ext cx="4800600" cy="2700337"/>
          </a:xfrm>
        </p:spPr>
      </p:sp>
      <p:sp>
        <p:nvSpPr>
          <p:cNvPr id="3" name="Notes Placeholder 2"/>
          <p:cNvSpPr>
            <a:spLocks noGrp="1"/>
          </p:cNvSpPr>
          <p:nvPr>
            <p:ph type="body" idx="1"/>
          </p:nvPr>
        </p:nvSpPr>
        <p:spPr/>
        <p:txBody>
          <a:bodyPr/>
          <a:lstStyle/>
          <a:p>
            <a:pPr algn="l"/>
            <a:r>
              <a:rPr lang="en-US" sz="1600" dirty="0"/>
              <a:t>For nonfiction works, it is very important that you log each research source you consult, either in a footnote or end note, generally using the formats shown above. As I’m writing my manuscript, I copy the URL of the web containing the data that’s helping me frame the story. Yep, I paste the URL in a footnote in my draft.</a:t>
            </a:r>
          </a:p>
          <a:p>
            <a:pPr algn="l"/>
            <a:endParaRPr lang="en-US" sz="1600" dirty="0"/>
          </a:p>
          <a:p>
            <a:r>
              <a:rPr lang="en-US" sz="1600" dirty="0"/>
              <a:t>How many of you fiction writers keep track of your research sources? Maybe you don’t have to, lucky souls, but nonfiction folks had better do it to seem more credible.</a:t>
            </a:r>
          </a:p>
          <a:p>
            <a:endParaRPr lang="en-US" sz="1600" dirty="0"/>
          </a:p>
        </p:txBody>
      </p:sp>
      <p:sp>
        <p:nvSpPr>
          <p:cNvPr id="4" name="Slide Number Placeholder 3"/>
          <p:cNvSpPr>
            <a:spLocks noGrp="1"/>
          </p:cNvSpPr>
          <p:nvPr>
            <p:ph type="sldNum" sz="quarter" idx="5"/>
          </p:nvPr>
        </p:nvSpPr>
        <p:spPr/>
        <p:txBody>
          <a:bodyPr/>
          <a:lstStyle/>
          <a:p>
            <a:fld id="{F5164D66-F653-EC46-9FB2-9730452C6BC3}" type="slidenum">
              <a:rPr lang="en-US" smtClean="0"/>
              <a:t>7</a:t>
            </a:fld>
            <a:endParaRPr lang="en-US" dirty="0"/>
          </a:p>
        </p:txBody>
      </p:sp>
    </p:spTree>
    <p:extLst>
      <p:ext uri="{BB962C8B-B14F-4D97-AF65-F5344CB8AC3E}">
        <p14:creationId xmlns:p14="http://schemas.microsoft.com/office/powerpoint/2010/main" val="203522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2538" y="669925"/>
            <a:ext cx="3765550" cy="2117725"/>
          </a:xfrm>
        </p:spPr>
      </p:sp>
      <p:sp>
        <p:nvSpPr>
          <p:cNvPr id="3" name="Notes Placeholder 2"/>
          <p:cNvSpPr>
            <a:spLocks noGrp="1"/>
          </p:cNvSpPr>
          <p:nvPr>
            <p:ph type="body" idx="1"/>
          </p:nvPr>
        </p:nvSpPr>
        <p:spPr>
          <a:xfrm>
            <a:off x="529389" y="2951747"/>
            <a:ext cx="8165432" cy="3236328"/>
          </a:xfrm>
        </p:spPr>
        <p:txBody>
          <a:bodyPr/>
          <a:lstStyle/>
          <a:p>
            <a:r>
              <a:rPr lang="en-US" sz="1500" dirty="0"/>
              <a:t>I use spreadsheets to consolidate the data I collect for each character family member I’m studying. This chart includes data from Census, marriage records, and Death certificates. You can also use this format if you are making up the dates and places for you fiction story.</a:t>
            </a:r>
          </a:p>
          <a:p>
            <a:endParaRPr lang="en-US" sz="1500" dirty="0"/>
          </a:p>
          <a:p>
            <a:r>
              <a:rPr lang="en-US" sz="1500" dirty="0"/>
              <a:t>The first step is to turn the facts into English sentences. Think Dragnet: nothing but the facts, </a:t>
            </a:r>
            <a:r>
              <a:rPr lang="en-US" sz="1500" dirty="0" err="1"/>
              <a:t>ma’am.mHere’s</a:t>
            </a:r>
            <a:r>
              <a:rPr lang="en-US" sz="1500" dirty="0"/>
              <a:t> a sample factual paragraph about my protagonist, great-great-grandfather Otho Williams in my </a:t>
            </a:r>
            <a:r>
              <a:rPr lang="en-US" sz="1500" i="1" dirty="0"/>
              <a:t>Finding Otho: The Search for Our Enclosed Williams Ancestors</a:t>
            </a:r>
            <a:r>
              <a:rPr lang="en-US" sz="1500" dirty="0"/>
              <a:t>.</a:t>
            </a:r>
          </a:p>
          <a:p>
            <a:endParaRPr lang="en-US" sz="1500" dirty="0"/>
          </a:p>
          <a:p>
            <a:r>
              <a:rPr lang="en-US" sz="1500" dirty="0"/>
              <a:t>Otho was born in 1834 in Frederick, Maryland. He married Alice. Otho was a farmer at some point in his life. He died in Boonsboro, Maryland, in 1889. Boring? Yes, but it’s the first step.</a:t>
            </a:r>
          </a:p>
          <a:p>
            <a:endParaRPr lang="en-US" sz="1500" dirty="0"/>
          </a:p>
          <a:p>
            <a:r>
              <a:rPr lang="en-US" sz="1500" dirty="0"/>
              <a:t>The next step is to enhance the facts with description, setting, and dialog. Later, I’ll give you three writing prompts to help practice these techniques.</a:t>
            </a:r>
          </a:p>
        </p:txBody>
      </p:sp>
      <p:sp>
        <p:nvSpPr>
          <p:cNvPr id="4" name="Slide Number Placeholder 3"/>
          <p:cNvSpPr>
            <a:spLocks noGrp="1"/>
          </p:cNvSpPr>
          <p:nvPr>
            <p:ph type="sldNum" sz="quarter" idx="5"/>
          </p:nvPr>
        </p:nvSpPr>
        <p:spPr/>
        <p:txBody>
          <a:bodyPr/>
          <a:lstStyle/>
          <a:p>
            <a:fld id="{F5164D66-F653-EC46-9FB2-9730452C6BC3}" type="slidenum">
              <a:rPr lang="en-US" smtClean="0"/>
              <a:t>8</a:t>
            </a:fld>
            <a:endParaRPr lang="en-US" dirty="0"/>
          </a:p>
        </p:txBody>
      </p:sp>
    </p:spTree>
    <p:extLst>
      <p:ext uri="{BB962C8B-B14F-4D97-AF65-F5344CB8AC3E}">
        <p14:creationId xmlns:p14="http://schemas.microsoft.com/office/powerpoint/2010/main" val="96753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4813" y="230188"/>
            <a:ext cx="5202237" cy="2925762"/>
          </a:xfrm>
        </p:spPr>
      </p:sp>
      <p:sp>
        <p:nvSpPr>
          <p:cNvPr id="3" name="Notes Placeholder 2"/>
          <p:cNvSpPr>
            <a:spLocks noGrp="1"/>
          </p:cNvSpPr>
          <p:nvPr>
            <p:ph type="body" idx="1"/>
          </p:nvPr>
        </p:nvSpPr>
        <p:spPr>
          <a:xfrm>
            <a:off x="352925" y="3332496"/>
            <a:ext cx="8390021" cy="3213498"/>
          </a:xfrm>
        </p:spPr>
        <p:txBody>
          <a:bodyPr/>
          <a:lstStyle/>
          <a:p>
            <a:pPr marL="171450" indent="-171450">
              <a:buFont typeface="Arial" panose="020B0604020202020204" pitchFamily="34" charset="0"/>
              <a:buChar char="•"/>
            </a:pPr>
            <a:r>
              <a:rPr lang="en-US" sz="1400" b="1" dirty="0"/>
              <a:t>Review</a:t>
            </a:r>
            <a:r>
              <a:rPr lang="en-US" sz="1400" dirty="0"/>
              <a:t> your research questions and plot twists and examine the documents for facts that will answer the WHO, WHY, WHEN, WHERE, HOW, and WHAT questions we writers should cover.</a:t>
            </a:r>
            <a:br>
              <a:rPr lang="en-US" sz="1400" dirty="0"/>
            </a:br>
            <a:endParaRPr lang="en-US" sz="1400" dirty="0"/>
          </a:p>
          <a:p>
            <a:pPr marL="171450" indent="-171450">
              <a:buFont typeface="Arial" panose="020B0604020202020204" pitchFamily="34" charset="0"/>
              <a:buChar char="•"/>
            </a:pPr>
            <a:r>
              <a:rPr lang="en-US" sz="1400" b="1" dirty="0">
                <a:solidFill>
                  <a:srgbClr val="FF0000"/>
                </a:solidFill>
              </a:rPr>
              <a:t>Dates</a:t>
            </a:r>
            <a:r>
              <a:rPr lang="en-US" sz="1400" dirty="0"/>
              <a:t>: research the time period and include info in a timeline.</a:t>
            </a:r>
          </a:p>
          <a:p>
            <a:pPr marL="171450" indent="-171450">
              <a:buFont typeface="Arial" panose="020B0604020202020204" pitchFamily="34" charset="0"/>
              <a:buChar char="•"/>
            </a:pPr>
            <a:r>
              <a:rPr lang="en-US" sz="1400" b="1" dirty="0">
                <a:solidFill>
                  <a:srgbClr val="FF0000"/>
                </a:solidFill>
              </a:rPr>
              <a:t>Places</a:t>
            </a:r>
            <a:r>
              <a:rPr lang="en-US" sz="1400" dirty="0"/>
              <a:t>: research the time and place where the action occurred.</a:t>
            </a:r>
          </a:p>
          <a:p>
            <a:pPr marL="171450" indent="-171450">
              <a:buFont typeface="Arial" panose="020B0604020202020204" pitchFamily="34" charset="0"/>
              <a:buChar char="•"/>
            </a:pPr>
            <a:r>
              <a:rPr lang="en-US" sz="1400" b="1" dirty="0">
                <a:solidFill>
                  <a:srgbClr val="FF0000"/>
                </a:solidFill>
              </a:rPr>
              <a:t>Names</a:t>
            </a:r>
            <a:r>
              <a:rPr lang="en-US" sz="1400" dirty="0"/>
              <a:t>: determine how characters connected to each other.</a:t>
            </a:r>
          </a:p>
          <a:p>
            <a:pPr marL="171450" indent="-171450">
              <a:buFont typeface="Arial" panose="020B0604020202020204" pitchFamily="34" charset="0"/>
              <a:buChar char="•"/>
            </a:pPr>
            <a:r>
              <a:rPr lang="en-US" sz="1400" b="1" dirty="0">
                <a:solidFill>
                  <a:srgbClr val="FF0000"/>
                </a:solidFill>
              </a:rPr>
              <a:t>Occupations</a:t>
            </a:r>
            <a:r>
              <a:rPr lang="en-US" sz="1400" dirty="0"/>
              <a:t>: research those occupational duties for the time period (e.g., teacher subjects, classroom descriptive;     nurse technology, normal duties, uniform and setting;     maid duties;    factory worker sounds, smells and duties; farmer, tools and seeds; judges, etc.).</a:t>
            </a:r>
          </a:p>
          <a:p>
            <a:pPr marL="171450" indent="-171450">
              <a:buFont typeface="Arial" panose="020B0604020202020204" pitchFamily="34" charset="0"/>
              <a:buChar char="•"/>
            </a:pPr>
            <a:r>
              <a:rPr lang="en-US" sz="1400" b="1" dirty="0">
                <a:solidFill>
                  <a:srgbClr val="FF0000"/>
                </a:solidFill>
              </a:rPr>
              <a:t>Incidents</a:t>
            </a:r>
            <a:r>
              <a:rPr lang="en-US" sz="1400" dirty="0"/>
              <a:t>: research further (e.g., look up fingerprinting and other steps for jail sentencing examples, court records for similar crimes you want to write about; reasons for death found in Death certificates, medical assessments, cemetery records, etc.</a:t>
            </a:r>
          </a:p>
          <a:p>
            <a:pPr marL="171450" indent="-171450">
              <a:buFont typeface="Arial" panose="020B0604020202020204" pitchFamily="34" charset="0"/>
              <a:buChar char="•"/>
            </a:pPr>
            <a:r>
              <a:rPr lang="en-US" sz="1400" b="1" dirty="0">
                <a:solidFill>
                  <a:srgbClr val="FF0000"/>
                </a:solidFill>
              </a:rPr>
              <a:t>More categories</a:t>
            </a:r>
            <a:r>
              <a:rPr lang="en-US" sz="1400" dirty="0"/>
              <a:t>: research period clothing, what types of foods eaten, hobbies, furnishings, the setting, etc.</a:t>
            </a:r>
          </a:p>
        </p:txBody>
      </p:sp>
      <p:sp>
        <p:nvSpPr>
          <p:cNvPr id="4" name="Slide Number Placeholder 3"/>
          <p:cNvSpPr>
            <a:spLocks noGrp="1"/>
          </p:cNvSpPr>
          <p:nvPr>
            <p:ph type="sldNum" sz="quarter" idx="5"/>
          </p:nvPr>
        </p:nvSpPr>
        <p:spPr/>
        <p:txBody>
          <a:bodyPr/>
          <a:lstStyle/>
          <a:p>
            <a:fld id="{F5164D66-F653-EC46-9FB2-9730452C6BC3}" type="slidenum">
              <a:rPr lang="en-US" smtClean="0"/>
              <a:t>9</a:t>
            </a:fld>
            <a:endParaRPr lang="en-US" dirty="0"/>
          </a:p>
        </p:txBody>
      </p:sp>
    </p:spTree>
    <p:extLst>
      <p:ext uri="{BB962C8B-B14F-4D97-AF65-F5344CB8AC3E}">
        <p14:creationId xmlns:p14="http://schemas.microsoft.com/office/powerpoint/2010/main" val="283595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547F-0257-B674-13BF-5E8191FB07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8E7058-8949-E85E-C00E-1FBAB9CDD9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F2BA87-4BF1-5801-9368-2B1B1BC60B6A}"/>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5" name="Footer Placeholder 4">
            <a:extLst>
              <a:ext uri="{FF2B5EF4-FFF2-40B4-BE49-F238E27FC236}">
                <a16:creationId xmlns:a16="http://schemas.microsoft.com/office/drawing/2014/main" id="{EB50EB38-F478-17BF-CFC8-1F5C4600F1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97D874-EAC2-7FCC-CB7C-752E586D04E4}"/>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285812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8864-37CA-6584-C1C5-34CA1DBA7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86F8F2-A9E1-51D1-5328-C05A9493DD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DEB44-A101-9BF8-EB17-DA5D0400D68A}"/>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5" name="Footer Placeholder 4">
            <a:extLst>
              <a:ext uri="{FF2B5EF4-FFF2-40B4-BE49-F238E27FC236}">
                <a16:creationId xmlns:a16="http://schemas.microsoft.com/office/drawing/2014/main" id="{65D19DD3-014E-5054-B09E-C57BB74A5F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34B297-3341-D191-971A-FC242D64F59B}"/>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327628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41919-85A0-D8C7-31B5-E9504F52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27686-52BB-B5AF-BDEE-42128CBF2A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EF900-C67E-9594-CA28-EFFAC0BEA32D}"/>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5" name="Footer Placeholder 4">
            <a:extLst>
              <a:ext uri="{FF2B5EF4-FFF2-40B4-BE49-F238E27FC236}">
                <a16:creationId xmlns:a16="http://schemas.microsoft.com/office/drawing/2014/main" id="{A7DC9F9E-FCFB-26CF-77DA-3AD7A6E9E9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C64A78-4801-585F-D6FD-5751A6E483E3}"/>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2965786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9998287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9568-2660-5387-6566-8B936A0C5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3345-D35D-5745-9F37-C32AD3D791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6DB64-5421-C276-777E-3B60FFA52CF5}"/>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5" name="Footer Placeholder 4">
            <a:extLst>
              <a:ext uri="{FF2B5EF4-FFF2-40B4-BE49-F238E27FC236}">
                <a16:creationId xmlns:a16="http://schemas.microsoft.com/office/drawing/2014/main" id="{7C834661-6F90-C4EC-4048-F4BBB48A4C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6CD716-F3B7-B50C-AB68-C050515623BB}"/>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194287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08A0-FD49-7A2B-0732-F3DD152B1C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09A4ED-8AC7-CE5F-A920-B07280950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E1EA1F-4118-867E-7867-629E733F13DD}"/>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5" name="Footer Placeholder 4">
            <a:extLst>
              <a:ext uri="{FF2B5EF4-FFF2-40B4-BE49-F238E27FC236}">
                <a16:creationId xmlns:a16="http://schemas.microsoft.com/office/drawing/2014/main" id="{227493BC-A33F-25FC-96D9-A49DC017B8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5D41BD-581E-7B6A-E510-A5E0C162B5EA}"/>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3731054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C7AA6-9396-DD70-8F3B-A7D85895B3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F4AF9-BEE6-8F03-9192-CA33E719A7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0DAF2-14E2-9CB5-247D-2623D1DE5F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CAFE45-A48D-47BD-9D4F-BC429F452BF9}"/>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6" name="Footer Placeholder 5">
            <a:extLst>
              <a:ext uri="{FF2B5EF4-FFF2-40B4-BE49-F238E27FC236}">
                <a16:creationId xmlns:a16="http://schemas.microsoft.com/office/drawing/2014/main" id="{28575F32-08EA-1B0E-D64A-87413E2E74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567E63-9A80-84B0-F4B3-8C394468AE7A}"/>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36174875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C130-02EE-5C80-610D-EF116038EE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24B3B-D430-9E11-A585-F0915F955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0C965-B2BC-068C-8E64-E514F8F79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6F196-777C-7803-055E-108BDD0EF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D14C17-6E8F-DA8F-4C90-110869C52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19258-807D-D7BC-B37F-BCA96580DD8D}"/>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8" name="Footer Placeholder 7">
            <a:extLst>
              <a:ext uri="{FF2B5EF4-FFF2-40B4-BE49-F238E27FC236}">
                <a16:creationId xmlns:a16="http://schemas.microsoft.com/office/drawing/2014/main" id="{458B08D2-C073-0A44-E1C1-10F76401E51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AB01CBD-3BB8-475A-DDEF-A3AB61EDFACA}"/>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22237580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D920-E0A6-239E-5486-40BFC2B277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374642-335D-3E9A-5BC2-8340C7C101A5}"/>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4" name="Footer Placeholder 3">
            <a:extLst>
              <a:ext uri="{FF2B5EF4-FFF2-40B4-BE49-F238E27FC236}">
                <a16:creationId xmlns:a16="http://schemas.microsoft.com/office/drawing/2014/main" id="{974AD955-0E20-CFD4-4304-75ED68482A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7A6D65-EF8D-65C5-A415-53979BE75EC6}"/>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1017314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D95756-4B40-65D1-9F19-D790BC8A5AD2}"/>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3" name="Footer Placeholder 2">
            <a:extLst>
              <a:ext uri="{FF2B5EF4-FFF2-40B4-BE49-F238E27FC236}">
                <a16:creationId xmlns:a16="http://schemas.microsoft.com/office/drawing/2014/main" id="{02129228-C3C2-171C-E4CF-C229594C84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B0BF55-E8C9-244C-DA77-EFD04CCE256C}"/>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202031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FFDB4-D505-713D-913A-2050031F5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E61EB-EA4B-FEA7-05CF-9E667D772C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61519-DFFC-07CB-4F43-EEDAF0913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0C828F-7D61-44A8-BC40-5FDECA249958}"/>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6" name="Footer Placeholder 5">
            <a:extLst>
              <a:ext uri="{FF2B5EF4-FFF2-40B4-BE49-F238E27FC236}">
                <a16:creationId xmlns:a16="http://schemas.microsoft.com/office/drawing/2014/main" id="{3B75C42E-3334-EFAA-48AA-162A0473AB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98C2E6-DD6C-B8F2-F772-631F9E917D4B}"/>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175735011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DA92-4C16-4233-AC23-A58E24261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297820-0A33-0E14-B0CE-62C944AC6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7DE59E6-0860-C1D7-6A1B-AF7125263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30093-DFD6-6750-6725-8CCD662B3B1D}"/>
              </a:ext>
            </a:extLst>
          </p:cNvPr>
          <p:cNvSpPr>
            <a:spLocks noGrp="1"/>
          </p:cNvSpPr>
          <p:nvPr>
            <p:ph type="dt" sz="half" idx="10"/>
          </p:nvPr>
        </p:nvSpPr>
        <p:spPr/>
        <p:txBody>
          <a:bodyPr/>
          <a:lstStyle/>
          <a:p>
            <a:fld id="{1D40BBF9-6E40-9E4E-8A66-C2A54E05EBE7}" type="datetimeFigureOut">
              <a:rPr lang="en-US" smtClean="0"/>
              <a:t>1/29/24</a:t>
            </a:fld>
            <a:endParaRPr lang="en-US" dirty="0"/>
          </a:p>
        </p:txBody>
      </p:sp>
      <p:sp>
        <p:nvSpPr>
          <p:cNvPr id="6" name="Footer Placeholder 5">
            <a:extLst>
              <a:ext uri="{FF2B5EF4-FFF2-40B4-BE49-F238E27FC236}">
                <a16:creationId xmlns:a16="http://schemas.microsoft.com/office/drawing/2014/main" id="{727888AB-9584-D42C-712B-897D65BF4B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E5BC9-1A6C-E893-F6F4-088C569F632B}"/>
              </a:ext>
            </a:extLst>
          </p:cNvPr>
          <p:cNvSpPr>
            <a:spLocks noGrp="1"/>
          </p:cNvSpPr>
          <p:nvPr>
            <p:ph type="sldNum" sz="quarter" idx="12"/>
          </p:nvPr>
        </p:nvSpPr>
        <p:spPr/>
        <p:txBody>
          <a:bodyPr/>
          <a:lstStyle/>
          <a:p>
            <a:fld id="{4A2FC20D-16F9-C64F-8312-A0C43DBB318A}" type="slidenum">
              <a:rPr lang="en-US" smtClean="0"/>
              <a:t>‹#›</a:t>
            </a:fld>
            <a:endParaRPr lang="en-US" dirty="0"/>
          </a:p>
        </p:txBody>
      </p:sp>
    </p:spTree>
    <p:extLst>
      <p:ext uri="{BB962C8B-B14F-4D97-AF65-F5344CB8AC3E}">
        <p14:creationId xmlns:p14="http://schemas.microsoft.com/office/powerpoint/2010/main" val="236936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4F89AC-2BA2-7C21-5C52-3BF74AAC1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0201F-2588-8C0C-B59B-DBD25FF53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830BE-4F53-86B3-7FA8-D5602EC82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0BBF9-6E40-9E4E-8A66-C2A54E05EBE7}" type="datetimeFigureOut">
              <a:rPr lang="en-US" smtClean="0"/>
              <a:t>1/29/24</a:t>
            </a:fld>
            <a:endParaRPr lang="en-US" dirty="0"/>
          </a:p>
        </p:txBody>
      </p:sp>
      <p:sp>
        <p:nvSpPr>
          <p:cNvPr id="5" name="Footer Placeholder 4">
            <a:extLst>
              <a:ext uri="{FF2B5EF4-FFF2-40B4-BE49-F238E27FC236}">
                <a16:creationId xmlns:a16="http://schemas.microsoft.com/office/drawing/2014/main" id="{70969CC3-C310-A6ED-F14D-31FE37DE3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A3329F-DB01-7D03-2F2F-873FCB47F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C20D-16F9-C64F-8312-A0C43DBB318A}" type="slidenum">
              <a:rPr lang="en-US" smtClean="0"/>
              <a:t>‹#›</a:t>
            </a:fld>
            <a:endParaRPr lang="en-US" dirty="0"/>
          </a:p>
        </p:txBody>
      </p:sp>
    </p:spTree>
    <p:extLst>
      <p:ext uri="{BB962C8B-B14F-4D97-AF65-F5344CB8AC3E}">
        <p14:creationId xmlns:p14="http://schemas.microsoft.com/office/powerpoint/2010/main" val="1594250070"/>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kathylynnemarshall.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4AD6-EE7C-1B84-95F0-30AAF6B29F0A}"/>
              </a:ext>
            </a:extLst>
          </p:cNvPr>
          <p:cNvSpPr>
            <a:spLocks noGrp="1"/>
          </p:cNvSpPr>
          <p:nvPr>
            <p:ph type="ctrTitle"/>
          </p:nvPr>
        </p:nvSpPr>
        <p:spPr>
          <a:xfrm>
            <a:off x="708151" y="1720892"/>
            <a:ext cx="4063139" cy="2661138"/>
          </a:xfrm>
        </p:spPr>
        <p:txBody>
          <a:bodyPr vert="horz" lIns="91440" tIns="45720" rIns="91440" bIns="45720" rtlCol="0">
            <a:normAutofit/>
          </a:bodyPr>
          <a:lstStyle/>
          <a:p>
            <a:pPr algn="r"/>
            <a:r>
              <a:rPr lang="en-US" sz="5400" b="1" dirty="0"/>
              <a:t>RESEARCH FOR WRITERS</a:t>
            </a:r>
          </a:p>
        </p:txBody>
      </p:sp>
      <p:sp>
        <p:nvSpPr>
          <p:cNvPr id="4" name="TextBox 3">
            <a:extLst>
              <a:ext uri="{FF2B5EF4-FFF2-40B4-BE49-F238E27FC236}">
                <a16:creationId xmlns:a16="http://schemas.microsoft.com/office/drawing/2014/main" id="{DF3D5323-C2A4-2E5F-CA12-68FB52A92E7C}"/>
              </a:ext>
            </a:extLst>
          </p:cNvPr>
          <p:cNvSpPr txBox="1"/>
          <p:nvPr/>
        </p:nvSpPr>
        <p:spPr>
          <a:xfrm>
            <a:off x="8241175" y="6458673"/>
            <a:ext cx="184731" cy="369332"/>
          </a:xfrm>
          <a:prstGeom prst="rect">
            <a:avLst/>
          </a:prstGeom>
          <a:noFill/>
        </p:spPr>
        <p:txBody>
          <a:bodyPr wrap="none" rtlCol="0">
            <a:spAutoFit/>
          </a:bodyPr>
          <a:lstStyle/>
          <a:p>
            <a:endParaRPr lang="en-US" dirty="0"/>
          </a:p>
        </p:txBody>
      </p:sp>
      <p:sp>
        <p:nvSpPr>
          <p:cNvPr id="14" name="Subtitle 2">
            <a:extLst>
              <a:ext uri="{FF2B5EF4-FFF2-40B4-BE49-F238E27FC236}">
                <a16:creationId xmlns:a16="http://schemas.microsoft.com/office/drawing/2014/main" id="{6C61DDF8-39B9-77BD-09A9-9CD5DED31C54}"/>
              </a:ext>
            </a:extLst>
          </p:cNvPr>
          <p:cNvSpPr txBox="1">
            <a:spLocks/>
          </p:cNvSpPr>
          <p:nvPr/>
        </p:nvSpPr>
        <p:spPr>
          <a:xfrm>
            <a:off x="278990" y="148946"/>
            <a:ext cx="4448015" cy="1215330"/>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nSpc>
                <a:spcPct val="120000"/>
              </a:lnSpc>
              <a:buFont typeface="Arial" panose="020B0604020202020204" pitchFamily="34" charset="0"/>
              <a:buChar char="•"/>
            </a:pPr>
            <a:endParaRPr lang="en-US" sz="1000" dirty="0"/>
          </a:p>
          <a:p>
            <a:pPr>
              <a:lnSpc>
                <a:spcPct val="120000"/>
              </a:lnSpc>
              <a:spcBef>
                <a:spcPts val="0"/>
              </a:spcBef>
            </a:pPr>
            <a:r>
              <a:rPr lang="en-US" sz="3500" b="1" dirty="0"/>
              <a:t>For California Writers Club</a:t>
            </a:r>
          </a:p>
          <a:p>
            <a:pPr>
              <a:lnSpc>
                <a:spcPct val="120000"/>
              </a:lnSpc>
              <a:spcBef>
                <a:spcPts val="0"/>
              </a:spcBef>
            </a:pPr>
            <a:r>
              <a:rPr lang="en-US" sz="3500" b="1" dirty="0"/>
              <a:t>Feb 2, 2024</a:t>
            </a:r>
          </a:p>
        </p:txBody>
      </p:sp>
      <p:sp>
        <p:nvSpPr>
          <p:cNvPr id="29" name="TextBox 28">
            <a:extLst>
              <a:ext uri="{FF2B5EF4-FFF2-40B4-BE49-F238E27FC236}">
                <a16:creationId xmlns:a16="http://schemas.microsoft.com/office/drawing/2014/main" id="{7B0BA970-ECDD-6DBB-AEBF-5BD0206F6446}"/>
              </a:ext>
            </a:extLst>
          </p:cNvPr>
          <p:cNvSpPr txBox="1"/>
          <p:nvPr/>
        </p:nvSpPr>
        <p:spPr>
          <a:xfrm>
            <a:off x="356460" y="4906906"/>
            <a:ext cx="4448015" cy="954107"/>
          </a:xfrm>
          <a:prstGeom prst="rect">
            <a:avLst/>
          </a:prstGeom>
          <a:noFill/>
        </p:spPr>
        <p:txBody>
          <a:bodyPr wrap="square">
            <a:spAutoFit/>
          </a:bodyPr>
          <a:lstStyle/>
          <a:p>
            <a:pPr algn="r"/>
            <a:r>
              <a:rPr lang="en-US" sz="3200" b="1" dirty="0"/>
              <a:t>Kathy Lynne Marshall</a:t>
            </a:r>
          </a:p>
          <a:p>
            <a:pPr algn="r"/>
            <a:r>
              <a:rPr lang="en-US" sz="2400" dirty="0" err="1"/>
              <a:t>KathyLynneMarshall.com</a:t>
            </a:r>
            <a:endParaRPr lang="en-US" sz="2400" dirty="0"/>
          </a:p>
        </p:txBody>
      </p:sp>
      <p:pic>
        <p:nvPicPr>
          <p:cNvPr id="7" name="Picture 6" descr="Hardcover books">
            <a:extLst>
              <a:ext uri="{FF2B5EF4-FFF2-40B4-BE49-F238E27FC236}">
                <a16:creationId xmlns:a16="http://schemas.microsoft.com/office/drawing/2014/main" id="{62086727-CDBF-31D6-CE50-1A045B474858}"/>
              </a:ext>
            </a:extLst>
          </p:cNvPr>
          <p:cNvPicPr>
            <a:picLocks noChangeAspect="1"/>
          </p:cNvPicPr>
          <p:nvPr/>
        </p:nvPicPr>
        <p:blipFill>
          <a:blip r:embed="rId3"/>
          <a:stretch>
            <a:fillRect/>
          </a:stretch>
        </p:blipFill>
        <p:spPr>
          <a:xfrm>
            <a:off x="5134708" y="6426"/>
            <a:ext cx="7057292" cy="5859887"/>
          </a:xfrm>
          <a:prstGeom prst="rect">
            <a:avLst/>
          </a:prstGeom>
        </p:spPr>
      </p:pic>
      <p:sp>
        <p:nvSpPr>
          <p:cNvPr id="3" name="TextBox 2">
            <a:extLst>
              <a:ext uri="{FF2B5EF4-FFF2-40B4-BE49-F238E27FC236}">
                <a16:creationId xmlns:a16="http://schemas.microsoft.com/office/drawing/2014/main" id="{B632ACED-7006-F846-6AA5-FC4998A9ABCA}"/>
              </a:ext>
            </a:extLst>
          </p:cNvPr>
          <p:cNvSpPr txBox="1"/>
          <p:nvPr/>
        </p:nvSpPr>
        <p:spPr>
          <a:xfrm>
            <a:off x="1477108" y="6062723"/>
            <a:ext cx="9237784" cy="646331"/>
          </a:xfrm>
          <a:prstGeom prst="rect">
            <a:avLst/>
          </a:prstGeom>
          <a:solidFill>
            <a:srgbClr val="FFFF00"/>
          </a:solidFill>
          <a:ln w="12700">
            <a:solidFill>
              <a:srgbClr val="404040"/>
            </a:solidFill>
          </a:ln>
        </p:spPr>
        <p:txBody>
          <a:bodyPr wrap="square" rtlCol="0">
            <a:spAutoFit/>
          </a:bodyPr>
          <a:lstStyle/>
          <a:p>
            <a:pPr algn="ctr"/>
            <a:r>
              <a:rPr lang="en-US" sz="3600" b="1">
                <a:solidFill>
                  <a:srgbClr val="FF0000"/>
                </a:solidFill>
                <a:effectLst>
                  <a:outerShdw blurRad="12700" dist="50800" dir="5400000" algn="ctr" rotWithShape="0">
                    <a:schemeClr val="tx1"/>
                  </a:outerShdw>
                </a:effectLst>
              </a:rPr>
              <a:t>GRAB A PENCIL &amp; PAPER FOR RESEARCH FUN!</a:t>
            </a:r>
          </a:p>
        </p:txBody>
      </p:sp>
    </p:spTree>
    <p:extLst>
      <p:ext uri="{BB962C8B-B14F-4D97-AF65-F5344CB8AC3E}">
        <p14:creationId xmlns:p14="http://schemas.microsoft.com/office/powerpoint/2010/main" val="3002008570"/>
      </p:ext>
    </p:extLst>
  </p:cSld>
  <p:clrMapOvr>
    <a:masterClrMapping/>
  </p:clrMapOvr>
  <mc:AlternateContent xmlns:mc="http://schemas.openxmlformats.org/markup-compatibility/2006" xmlns:p14="http://schemas.microsoft.com/office/powerpoint/2010/main">
    <mc:Choice Requires="p14">
      <p:transition spd="slow" p14:dur="2000" advTm="87290"/>
    </mc:Choice>
    <mc:Fallback xmlns="">
      <p:transition spd="slow" advTm="872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E09C-525F-AB86-4281-3EE8A11DE501}"/>
              </a:ext>
            </a:extLst>
          </p:cNvPr>
          <p:cNvSpPr>
            <a:spLocks noGrp="1"/>
          </p:cNvSpPr>
          <p:nvPr>
            <p:ph type="title"/>
          </p:nvPr>
        </p:nvSpPr>
        <p:spPr>
          <a:xfrm>
            <a:off x="2391507" y="236727"/>
            <a:ext cx="5884985" cy="1242302"/>
          </a:xfrm>
          <a:solidFill>
            <a:schemeClr val="bg1">
              <a:alpha val="74478"/>
            </a:schemeClr>
          </a:solidFill>
        </p:spPr>
        <p:txBody>
          <a:bodyPr>
            <a:normAutofit/>
          </a:bodyPr>
          <a:lstStyle/>
          <a:p>
            <a:pPr algn="ctr"/>
            <a:r>
              <a:rPr lang="en-US" sz="3600" b="1" dirty="0"/>
              <a:t>A Research Trip Can Enhance </a:t>
            </a:r>
            <a:br>
              <a:rPr lang="en-US" sz="3600" b="1" dirty="0"/>
            </a:br>
            <a:r>
              <a:rPr lang="en-US" sz="3600" b="1" dirty="0"/>
              <a:t>Your Setting &amp; Characters</a:t>
            </a:r>
          </a:p>
        </p:txBody>
      </p:sp>
      <p:sp>
        <p:nvSpPr>
          <p:cNvPr id="3" name="Content Placeholder 2">
            <a:extLst>
              <a:ext uri="{FF2B5EF4-FFF2-40B4-BE49-F238E27FC236}">
                <a16:creationId xmlns:a16="http://schemas.microsoft.com/office/drawing/2014/main" id="{971F1040-6DBA-6F65-6C74-6AF27EB23403}"/>
              </a:ext>
            </a:extLst>
          </p:cNvPr>
          <p:cNvSpPr>
            <a:spLocks noGrp="1"/>
          </p:cNvSpPr>
          <p:nvPr>
            <p:ph idx="1"/>
          </p:nvPr>
        </p:nvSpPr>
        <p:spPr>
          <a:xfrm>
            <a:off x="237961" y="1852245"/>
            <a:ext cx="3980148" cy="4943493"/>
          </a:xfrm>
        </p:spPr>
        <p:txBody>
          <a:bodyPr>
            <a:normAutofit lnSpcReduction="10000"/>
          </a:bodyPr>
          <a:lstStyle/>
          <a:p>
            <a:r>
              <a:rPr lang="en-US" sz="3200" dirty="0">
                <a:solidFill>
                  <a:schemeClr val="bg1"/>
                </a:solidFill>
              </a:rPr>
              <a:t>Sights, Sounds, Smells, Touch. Take pictures and video. Write a daily diary.</a:t>
            </a:r>
          </a:p>
          <a:p>
            <a:r>
              <a:rPr lang="en-US" sz="3200" dirty="0">
                <a:solidFill>
                  <a:schemeClr val="bg1"/>
                </a:solidFill>
              </a:rPr>
              <a:t>Peruse local historical records unavailable online, e.g., land deeds, newspapers, courthouse records.</a:t>
            </a:r>
          </a:p>
          <a:p>
            <a:r>
              <a:rPr lang="en-US" sz="3200" dirty="0">
                <a:solidFill>
                  <a:schemeClr val="bg1"/>
                </a:solidFill>
              </a:rPr>
              <a:t>Create an itinerary.</a:t>
            </a:r>
          </a:p>
        </p:txBody>
      </p:sp>
      <p:pic>
        <p:nvPicPr>
          <p:cNvPr id="5" name="Picture 4">
            <a:extLst>
              <a:ext uri="{FF2B5EF4-FFF2-40B4-BE49-F238E27FC236}">
                <a16:creationId xmlns:a16="http://schemas.microsoft.com/office/drawing/2014/main" id="{A5144B18-74CE-AE65-E935-20C8B556B38A}"/>
              </a:ext>
            </a:extLst>
          </p:cNvPr>
          <p:cNvPicPr>
            <a:picLocks noChangeAspect="1"/>
          </p:cNvPicPr>
          <p:nvPr/>
        </p:nvPicPr>
        <p:blipFill rotWithShape="1">
          <a:blip r:embed="rId4"/>
          <a:srcRect l="-1" t="10082" r="29735" b="18757"/>
          <a:stretch/>
        </p:blipFill>
        <p:spPr>
          <a:xfrm>
            <a:off x="3988935" y="2999432"/>
            <a:ext cx="7824429" cy="34082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348961874"/>
      </p:ext>
    </p:extLst>
  </p:cSld>
  <p:clrMapOvr>
    <a:masterClrMapping/>
  </p:clrMapOvr>
  <mc:AlternateContent xmlns:mc="http://schemas.openxmlformats.org/markup-compatibility/2006" xmlns:p14="http://schemas.microsoft.com/office/powerpoint/2010/main">
    <mc:Choice Requires="p14">
      <p:transition spd="slow" p14:dur="2000" advTm="88033"/>
    </mc:Choice>
    <mc:Fallback xmlns="">
      <p:transition spd="slow" advTm="880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400B7-08CA-FC5D-1AF1-D7E4B077FB2E}"/>
              </a:ext>
            </a:extLst>
          </p:cNvPr>
          <p:cNvSpPr>
            <a:spLocks noGrp="1"/>
          </p:cNvSpPr>
          <p:nvPr>
            <p:ph type="title"/>
          </p:nvPr>
        </p:nvSpPr>
        <p:spPr>
          <a:xfrm>
            <a:off x="214832" y="194956"/>
            <a:ext cx="7566395" cy="1353719"/>
          </a:xfrm>
        </p:spPr>
        <p:txBody>
          <a:bodyPr>
            <a:normAutofit/>
          </a:bodyPr>
          <a:lstStyle/>
          <a:p>
            <a:r>
              <a:rPr lang="en-US" sz="4000" dirty="0"/>
              <a:t>Traveling Through Georgia in 2021 with a White Cousin</a:t>
            </a:r>
          </a:p>
        </p:txBody>
      </p:sp>
      <p:sp>
        <p:nvSpPr>
          <p:cNvPr id="3" name="Content Placeholder 2">
            <a:extLst>
              <a:ext uri="{FF2B5EF4-FFF2-40B4-BE49-F238E27FC236}">
                <a16:creationId xmlns:a16="http://schemas.microsoft.com/office/drawing/2014/main" id="{3DF433E1-5F23-DD7E-A8C2-129B8EBD407E}"/>
              </a:ext>
            </a:extLst>
          </p:cNvPr>
          <p:cNvSpPr>
            <a:spLocks noGrp="1"/>
          </p:cNvSpPr>
          <p:nvPr>
            <p:ph idx="1"/>
          </p:nvPr>
        </p:nvSpPr>
        <p:spPr>
          <a:xfrm>
            <a:off x="201478" y="1619013"/>
            <a:ext cx="7269821" cy="4973693"/>
          </a:xfrm>
        </p:spPr>
        <p:txBody>
          <a:bodyPr>
            <a:normAutofit lnSpcReduction="10000"/>
          </a:bodyPr>
          <a:lstStyle/>
          <a:p>
            <a:pPr>
              <a:lnSpc>
                <a:spcPct val="110000"/>
              </a:lnSpc>
            </a:pPr>
            <a:r>
              <a:rPr lang="en-US" sz="2400" dirty="0">
                <a:effectLst/>
              </a:rPr>
              <a:t>I needed a moment to assess the lavish foyer with its navy-blue and taupe patterned rug, under a hefty four-foot square table.  A handsome flower arrangement of coleus, ferns, and ivy topped the table. Four columns separated the foyer from the staircase and first-floor hallway. Despite its age, the </a:t>
            </a:r>
            <a:r>
              <a:rPr lang="en-US" sz="2400" dirty="0"/>
              <a:t>venerable old </a:t>
            </a:r>
            <a:r>
              <a:rPr lang="en-US" sz="2400" dirty="0">
                <a:effectLst/>
              </a:rPr>
              <a:t>house didn’t smell musty. The walls seem to whisper their secrets:</a:t>
            </a:r>
            <a:endParaRPr lang="en-US" sz="2400" i="1" dirty="0">
              <a:effectLst/>
            </a:endParaRPr>
          </a:p>
          <a:p>
            <a:pPr>
              <a:lnSpc>
                <a:spcPct val="110000"/>
              </a:lnSpc>
            </a:pPr>
            <a:r>
              <a:rPr lang="en-US" sz="2400" i="1" dirty="0">
                <a:effectLst/>
              </a:rPr>
              <a:t>That’s the hallway where Master fondled Sally’s behind.  Young Master spit on Yellow Bob from the top of those stairs. Mistress slapped Susie for taking too long bringing her sweet tea. Every day, it was humiliation after humiliation. </a:t>
            </a:r>
            <a:endParaRPr lang="en-US" sz="2400" dirty="0">
              <a:effectLst/>
            </a:endParaRPr>
          </a:p>
        </p:txBody>
      </p:sp>
      <p:pic>
        <p:nvPicPr>
          <p:cNvPr id="7" name="Picture 6" descr="A picture containing text, outdoor, sign&#10;&#10;Description automatically generated">
            <a:extLst>
              <a:ext uri="{FF2B5EF4-FFF2-40B4-BE49-F238E27FC236}">
                <a16:creationId xmlns:a16="http://schemas.microsoft.com/office/drawing/2014/main" id="{A7A2944D-DB41-DF34-E8B8-ED60D61C958A}"/>
              </a:ext>
            </a:extLst>
          </p:cNvPr>
          <p:cNvPicPr>
            <a:picLocks noChangeAspect="1"/>
          </p:cNvPicPr>
          <p:nvPr/>
        </p:nvPicPr>
        <p:blipFill>
          <a:blip r:embed="rId3"/>
          <a:stretch>
            <a:fillRect/>
          </a:stretch>
        </p:blipFill>
        <p:spPr>
          <a:xfrm>
            <a:off x="7471299" y="0"/>
            <a:ext cx="4680588" cy="685800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241037212"/>
      </p:ext>
    </p:extLst>
  </p:cSld>
  <p:clrMapOvr>
    <a:masterClrMapping/>
  </p:clrMapOvr>
  <mc:AlternateContent xmlns:mc="http://schemas.openxmlformats.org/markup-compatibility/2006" xmlns:p14="http://schemas.microsoft.com/office/powerpoint/2010/main">
    <mc:Choice Requires="p14">
      <p:transition spd="slow" p14:dur="2000" advTm="150966"/>
    </mc:Choice>
    <mc:Fallback xmlns="">
      <p:transition spd="slow" advTm="15096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03B7-8582-463B-82AA-16DE8522A32E}"/>
              </a:ext>
            </a:extLst>
          </p:cNvPr>
          <p:cNvSpPr>
            <a:spLocks noGrp="1"/>
          </p:cNvSpPr>
          <p:nvPr>
            <p:ph type="title"/>
          </p:nvPr>
        </p:nvSpPr>
        <p:spPr>
          <a:xfrm>
            <a:off x="3748015" y="322924"/>
            <a:ext cx="7087552" cy="861299"/>
          </a:xfrm>
        </p:spPr>
        <p:txBody>
          <a:bodyPr>
            <a:normAutofit/>
          </a:bodyPr>
          <a:lstStyle/>
          <a:p>
            <a:r>
              <a:rPr lang="en-US" sz="4000" b="1" dirty="0"/>
              <a:t>How I Bring Facts to Life</a:t>
            </a:r>
          </a:p>
        </p:txBody>
      </p:sp>
      <p:sp>
        <p:nvSpPr>
          <p:cNvPr id="3" name="Content Placeholder 2">
            <a:extLst>
              <a:ext uri="{FF2B5EF4-FFF2-40B4-BE49-F238E27FC236}">
                <a16:creationId xmlns:a16="http://schemas.microsoft.com/office/drawing/2014/main" id="{9BE74523-DD16-3E0A-EA21-DAEB21CD7AF2}"/>
              </a:ext>
            </a:extLst>
          </p:cNvPr>
          <p:cNvSpPr>
            <a:spLocks noGrp="1"/>
          </p:cNvSpPr>
          <p:nvPr>
            <p:ph idx="1"/>
          </p:nvPr>
        </p:nvSpPr>
        <p:spPr>
          <a:xfrm>
            <a:off x="3748015" y="1403862"/>
            <a:ext cx="8020476" cy="4721266"/>
          </a:xfrm>
        </p:spPr>
        <p:txBody>
          <a:bodyPr>
            <a:normAutofit/>
          </a:bodyPr>
          <a:lstStyle/>
          <a:p>
            <a:r>
              <a:rPr lang="en-US" sz="3200" dirty="0"/>
              <a:t>I read so much that I imagine </a:t>
            </a:r>
            <a:r>
              <a:rPr lang="en-US" sz="3200" i="1" dirty="0"/>
              <a:t>being</a:t>
            </a:r>
            <a:r>
              <a:rPr lang="en-US" sz="3200" dirty="0"/>
              <a:t> in my ancestor’s presence.</a:t>
            </a:r>
          </a:p>
          <a:p>
            <a:r>
              <a:rPr lang="en-US" sz="3200" dirty="0"/>
              <a:t>Write from the ancestor’s point of view.</a:t>
            </a:r>
          </a:p>
          <a:p>
            <a:r>
              <a:rPr lang="en-US" sz="3200" dirty="0"/>
              <a:t>Use a storyteller or other third party to tell the stories.</a:t>
            </a:r>
          </a:p>
          <a:p>
            <a:r>
              <a:rPr lang="en-US" sz="3200" dirty="0"/>
              <a:t>Use dialogue to engage characters.</a:t>
            </a:r>
          </a:p>
          <a:p>
            <a:r>
              <a:rPr lang="en-US" sz="3200" i="1" dirty="0"/>
              <a:t>Truth talk: I need to do a better job visualizing my ancestors so I can describe them better.</a:t>
            </a:r>
          </a:p>
        </p:txBody>
      </p:sp>
      <p:pic>
        <p:nvPicPr>
          <p:cNvPr id="6" name="Picture 5" descr="Magnifying glass on clear background">
            <a:extLst>
              <a:ext uri="{FF2B5EF4-FFF2-40B4-BE49-F238E27FC236}">
                <a16:creationId xmlns:a16="http://schemas.microsoft.com/office/drawing/2014/main" id="{ED4E8F4D-9B27-5255-CEA0-A53D2412E3FE}"/>
              </a:ext>
            </a:extLst>
          </p:cNvPr>
          <p:cNvPicPr>
            <a:picLocks noChangeAspect="1"/>
          </p:cNvPicPr>
          <p:nvPr/>
        </p:nvPicPr>
        <p:blipFill rotWithShape="1">
          <a:blip r:embed="rId3"/>
          <a:srcRect l="40548" r="14269"/>
          <a:stretch/>
        </p:blipFill>
        <p:spPr>
          <a:xfrm>
            <a:off x="423509" y="322924"/>
            <a:ext cx="2889845" cy="42692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157827157"/>
      </p:ext>
    </p:extLst>
  </p:cSld>
  <p:clrMapOvr>
    <a:masterClrMapping/>
  </p:clrMapOvr>
  <mc:AlternateContent xmlns:mc="http://schemas.openxmlformats.org/markup-compatibility/2006" xmlns:p14="http://schemas.microsoft.com/office/powerpoint/2010/main">
    <mc:Choice Requires="p14">
      <p:transition spd="slow" p14:dur="2000" advTm="76433"/>
    </mc:Choice>
    <mc:Fallback xmlns="">
      <p:transition spd="slow" advTm="7643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10;&#10;Description automatically generated with medium confidence">
            <a:extLst>
              <a:ext uri="{FF2B5EF4-FFF2-40B4-BE49-F238E27FC236}">
                <a16:creationId xmlns:a16="http://schemas.microsoft.com/office/drawing/2014/main" id="{F2AE24C9-07AF-69AF-FAC9-5791AF220DF8}"/>
              </a:ext>
            </a:extLst>
          </p:cNvPr>
          <p:cNvPicPr>
            <a:picLocks noChangeAspect="1"/>
          </p:cNvPicPr>
          <p:nvPr/>
        </p:nvPicPr>
        <p:blipFill rotWithShape="1">
          <a:blip r:embed="rId3"/>
          <a:srcRect l="33" r="2573" b="1"/>
          <a:stretch/>
        </p:blipFill>
        <p:spPr>
          <a:xfrm>
            <a:off x="7569166" y="-13091"/>
            <a:ext cx="4604586" cy="6856743"/>
          </a:xfrm>
          <a:prstGeom prst="rect">
            <a:avLst/>
          </a:prstGeom>
          <a:ln>
            <a:noFill/>
          </a:ln>
          <a:effectLst/>
        </p:spPr>
      </p:pic>
      <p:sp>
        <p:nvSpPr>
          <p:cNvPr id="2" name="Title 1">
            <a:extLst>
              <a:ext uri="{FF2B5EF4-FFF2-40B4-BE49-F238E27FC236}">
                <a16:creationId xmlns:a16="http://schemas.microsoft.com/office/drawing/2014/main" id="{24CBBF10-5FBE-DDAC-BC1B-16E66EA5CC8D}"/>
              </a:ext>
            </a:extLst>
          </p:cNvPr>
          <p:cNvSpPr>
            <a:spLocks noGrp="1"/>
          </p:cNvSpPr>
          <p:nvPr>
            <p:ph type="title"/>
          </p:nvPr>
        </p:nvSpPr>
        <p:spPr>
          <a:xfrm>
            <a:off x="216997" y="14348"/>
            <a:ext cx="7328723" cy="1080938"/>
          </a:xfrm>
        </p:spPr>
        <p:txBody>
          <a:bodyPr>
            <a:normAutofit/>
          </a:bodyPr>
          <a:lstStyle/>
          <a:p>
            <a:r>
              <a:rPr lang="en-US" sz="4000" dirty="0"/>
              <a:t>Newspapers Bring Grandma to Life</a:t>
            </a:r>
          </a:p>
        </p:txBody>
      </p:sp>
      <p:sp>
        <p:nvSpPr>
          <p:cNvPr id="3" name="Content Placeholder 2">
            <a:extLst>
              <a:ext uri="{FF2B5EF4-FFF2-40B4-BE49-F238E27FC236}">
                <a16:creationId xmlns:a16="http://schemas.microsoft.com/office/drawing/2014/main" id="{FD57A3ED-75D7-2D9F-86A7-513F9A2D5A7B}"/>
              </a:ext>
            </a:extLst>
          </p:cNvPr>
          <p:cNvSpPr>
            <a:spLocks noGrp="1"/>
          </p:cNvSpPr>
          <p:nvPr>
            <p:ph idx="1"/>
          </p:nvPr>
        </p:nvSpPr>
        <p:spPr>
          <a:xfrm>
            <a:off x="358822" y="1189070"/>
            <a:ext cx="5925519" cy="5211729"/>
          </a:xfrm>
        </p:spPr>
        <p:txBody>
          <a:bodyPr>
            <a:normAutofit/>
          </a:bodyPr>
          <a:lstStyle/>
          <a:p>
            <a:r>
              <a:rPr lang="en-US" sz="3600" dirty="0">
                <a:solidFill>
                  <a:srgbClr val="FF0000"/>
                </a:solidFill>
              </a:rPr>
              <a:t>70 news articles telling:</a:t>
            </a:r>
          </a:p>
          <a:p>
            <a:r>
              <a:rPr lang="en-US" sz="3600" dirty="0">
                <a:solidFill>
                  <a:srgbClr val="C00000"/>
                </a:solidFill>
              </a:rPr>
              <a:t>W</a:t>
            </a:r>
            <a:r>
              <a:rPr lang="en-US" sz="3600" dirty="0">
                <a:solidFill>
                  <a:srgbClr val="C00000"/>
                </a:solidFill>
                <a:effectLst/>
              </a:rPr>
              <a:t>here she was</a:t>
            </a:r>
          </a:p>
          <a:p>
            <a:r>
              <a:rPr lang="en-US" sz="3600" dirty="0"/>
              <a:t>W</a:t>
            </a:r>
            <a:r>
              <a:rPr lang="en-US" sz="3600" dirty="0">
                <a:effectLst/>
              </a:rPr>
              <a:t>hy she was there</a:t>
            </a:r>
          </a:p>
          <a:p>
            <a:r>
              <a:rPr lang="en-US" sz="3600" dirty="0">
                <a:solidFill>
                  <a:srgbClr val="7030A0"/>
                </a:solidFill>
              </a:rPr>
              <a:t>W</a:t>
            </a:r>
            <a:r>
              <a:rPr lang="en-US" sz="3600" dirty="0">
                <a:solidFill>
                  <a:srgbClr val="7030A0"/>
                </a:solidFill>
                <a:effectLst/>
              </a:rPr>
              <a:t>hat she wore</a:t>
            </a:r>
          </a:p>
          <a:p>
            <a:r>
              <a:rPr lang="en-US" sz="3600" dirty="0">
                <a:solidFill>
                  <a:srgbClr val="002060"/>
                </a:solidFill>
              </a:rPr>
              <a:t>W</a:t>
            </a:r>
            <a:r>
              <a:rPr lang="en-US" sz="3600" dirty="0">
                <a:solidFill>
                  <a:srgbClr val="002060"/>
                </a:solidFill>
                <a:effectLst/>
              </a:rPr>
              <a:t>hat she was doing</a:t>
            </a:r>
          </a:p>
          <a:p>
            <a:r>
              <a:rPr lang="en-US" sz="3600" dirty="0">
                <a:solidFill>
                  <a:srgbClr val="0070C0"/>
                </a:solidFill>
              </a:rPr>
              <a:t>W</a:t>
            </a:r>
            <a:r>
              <a:rPr lang="en-US" sz="3600" dirty="0">
                <a:solidFill>
                  <a:srgbClr val="0070C0"/>
                </a:solidFill>
                <a:effectLst/>
              </a:rPr>
              <a:t>ho she was with</a:t>
            </a:r>
          </a:p>
          <a:p>
            <a:r>
              <a:rPr lang="en-US" sz="3600" dirty="0">
                <a:solidFill>
                  <a:srgbClr val="00B0F0"/>
                </a:solidFill>
                <a:effectLst/>
              </a:rPr>
              <a:t>What she valued</a:t>
            </a:r>
          </a:p>
          <a:p>
            <a:r>
              <a:rPr lang="en-US" sz="3600" dirty="0">
                <a:solidFill>
                  <a:srgbClr val="00B050"/>
                </a:solidFill>
              </a:rPr>
              <a:t>Exactly what she said.</a:t>
            </a:r>
            <a:endParaRPr lang="en-US" sz="3200" dirty="0">
              <a:solidFill>
                <a:srgbClr val="00B050"/>
              </a:solidFill>
              <a:effectLst/>
            </a:endParaRPr>
          </a:p>
        </p:txBody>
      </p:sp>
      <p:sp>
        <p:nvSpPr>
          <p:cNvPr id="4" name="TextBox 3">
            <a:extLst>
              <a:ext uri="{FF2B5EF4-FFF2-40B4-BE49-F238E27FC236}">
                <a16:creationId xmlns:a16="http://schemas.microsoft.com/office/drawing/2014/main" id="{270487C5-DCD7-B357-A65D-713FCCD7B1D1}"/>
              </a:ext>
            </a:extLst>
          </p:cNvPr>
          <p:cNvSpPr txBox="1"/>
          <p:nvPr/>
        </p:nvSpPr>
        <p:spPr>
          <a:xfrm>
            <a:off x="593282" y="6236677"/>
            <a:ext cx="6858654" cy="461665"/>
          </a:xfrm>
          <a:prstGeom prst="rect">
            <a:avLst/>
          </a:prstGeom>
          <a:noFill/>
        </p:spPr>
        <p:txBody>
          <a:bodyPr wrap="square" rtlCol="0">
            <a:spAutoFit/>
          </a:bodyPr>
          <a:lstStyle/>
          <a:p>
            <a:r>
              <a:rPr lang="en-US" sz="2400" dirty="0">
                <a:highlight>
                  <a:srgbClr val="FFFF00"/>
                </a:highlight>
              </a:rPr>
              <a:t>Kathy made a quilt about Daisy’s life for the cover</a:t>
            </a:r>
          </a:p>
        </p:txBody>
      </p:sp>
    </p:spTree>
    <p:extLst>
      <p:ext uri="{BB962C8B-B14F-4D97-AF65-F5344CB8AC3E}">
        <p14:creationId xmlns:p14="http://schemas.microsoft.com/office/powerpoint/2010/main" val="3103772854"/>
      </p:ext>
    </p:extLst>
  </p:cSld>
  <p:clrMapOvr>
    <a:masterClrMapping/>
  </p:clrMapOvr>
  <mc:AlternateContent xmlns:mc="http://schemas.openxmlformats.org/markup-compatibility/2006" xmlns:p14="http://schemas.microsoft.com/office/powerpoint/2010/main">
    <mc:Choice Requires="p14">
      <p:transition spd="slow" p14:dur="2000" advTm="123387"/>
    </mc:Choice>
    <mc:Fallback xmlns="">
      <p:transition spd="slow" advTm="12338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438-C7E1-9822-F708-D01A649854E8}"/>
              </a:ext>
            </a:extLst>
          </p:cNvPr>
          <p:cNvSpPr>
            <a:spLocks noGrp="1"/>
          </p:cNvSpPr>
          <p:nvPr>
            <p:ph type="title"/>
          </p:nvPr>
        </p:nvSpPr>
        <p:spPr>
          <a:xfrm>
            <a:off x="354849" y="263465"/>
            <a:ext cx="6702443" cy="1080938"/>
          </a:xfrm>
        </p:spPr>
        <p:txBody>
          <a:bodyPr>
            <a:noAutofit/>
          </a:bodyPr>
          <a:lstStyle/>
          <a:p>
            <a:r>
              <a:rPr lang="en-US" sz="3600" b="1" dirty="0">
                <a:solidFill>
                  <a:srgbClr val="FF0000"/>
                </a:solidFill>
              </a:rPr>
              <a:t>2XGGF Israel Smith Told the Tale</a:t>
            </a:r>
            <a:br>
              <a:rPr lang="en-US" sz="3600" b="1" dirty="0">
                <a:solidFill>
                  <a:srgbClr val="FF0000"/>
                </a:solidFill>
              </a:rPr>
            </a:br>
            <a:r>
              <a:rPr lang="en-US" sz="3600" b="1" dirty="0">
                <a:solidFill>
                  <a:srgbClr val="FF0000"/>
                </a:solidFill>
              </a:rPr>
              <a:t>in a Congressional Record!!!</a:t>
            </a:r>
          </a:p>
        </p:txBody>
      </p:sp>
      <p:sp>
        <p:nvSpPr>
          <p:cNvPr id="3" name="Content Placeholder 2">
            <a:extLst>
              <a:ext uri="{FF2B5EF4-FFF2-40B4-BE49-F238E27FC236}">
                <a16:creationId xmlns:a16="http://schemas.microsoft.com/office/drawing/2014/main" id="{4A6C025D-6278-FD26-2369-2E17C1C8E59C}"/>
              </a:ext>
            </a:extLst>
          </p:cNvPr>
          <p:cNvSpPr>
            <a:spLocks noGrp="1"/>
          </p:cNvSpPr>
          <p:nvPr>
            <p:ph idx="1"/>
          </p:nvPr>
        </p:nvSpPr>
        <p:spPr>
          <a:xfrm>
            <a:off x="370136" y="1483195"/>
            <a:ext cx="6878386" cy="4914124"/>
          </a:xfrm>
        </p:spPr>
        <p:txBody>
          <a:bodyPr>
            <a:normAutofit lnSpcReduction="10000"/>
          </a:bodyPr>
          <a:lstStyle/>
          <a:p>
            <a:pPr>
              <a:spcAft>
                <a:spcPts val="0"/>
              </a:spcAft>
            </a:pPr>
            <a:r>
              <a:rPr lang="en-US" sz="3200" dirty="0">
                <a:ln>
                  <a:noFill/>
                </a:ln>
                <a:effectLst/>
                <a:ea typeface="Arial Unicode MS" panose="020B0604020202020204" pitchFamily="34" charset="-128"/>
                <a:cs typeface="Arial Unicode MS" panose="020B0604020202020204" pitchFamily="34" charset="-128"/>
              </a:rPr>
              <a:t>“The trouble happened one Saturday in June 1870 with Negroes </a:t>
            </a:r>
            <a:r>
              <a:rPr lang="en-US" sz="3200" dirty="0">
                <a:ea typeface="Arial Unicode MS" panose="020B0604020202020204" pitchFamily="34" charset="-128"/>
                <a:cs typeface="Arial Unicode MS" panose="020B0604020202020204" pitchFamily="34" charset="-128"/>
              </a:rPr>
              <a:t>voting for the first time. </a:t>
            </a:r>
          </a:p>
          <a:p>
            <a:pPr>
              <a:spcAft>
                <a:spcPts val="0"/>
              </a:spcAft>
            </a:pPr>
            <a:r>
              <a:rPr lang="en-US" sz="3200" dirty="0">
                <a:ln>
                  <a:noFill/>
                </a:ln>
                <a:effectLst/>
                <a:ea typeface="Arial Unicode MS" panose="020B0604020202020204" pitchFamily="34" charset="-128"/>
                <a:cs typeface="Arial Unicode MS" panose="020B0604020202020204" pitchFamily="34" charset="-128"/>
              </a:rPr>
              <a:t>Conservatives promised money in return for Black votes. Guns waving in the air, people cursing in church. </a:t>
            </a:r>
            <a:r>
              <a:rPr lang="en-US" sz="3200" dirty="0">
                <a:effectLst/>
                <a:ea typeface="Arial Unicode MS" panose="020B0604020202020204" pitchFamily="34" charset="-128"/>
              </a:rPr>
              <a:t>The </a:t>
            </a:r>
            <a:r>
              <a:rPr lang="en-US" sz="3200" dirty="0">
                <a:ea typeface="Arial Unicode MS" panose="020B0604020202020204" pitchFamily="34" charset="-128"/>
              </a:rPr>
              <a:t>D</a:t>
            </a:r>
            <a:r>
              <a:rPr lang="en-US" sz="3200" dirty="0">
                <a:effectLst/>
                <a:ea typeface="Arial Unicode MS" panose="020B0604020202020204" pitchFamily="34" charset="-128"/>
              </a:rPr>
              <a:t>evil entered those God-fearing folk, encouraging them to blaspheme inside the House of the Lord. </a:t>
            </a:r>
          </a:p>
          <a:p>
            <a:pPr>
              <a:spcAft>
                <a:spcPts val="0"/>
              </a:spcAft>
            </a:pPr>
            <a:r>
              <a:rPr lang="en-US" sz="3200" dirty="0">
                <a:effectLst/>
                <a:ea typeface="Arial Unicode MS" panose="020B0604020202020204" pitchFamily="34" charset="-128"/>
              </a:rPr>
              <a:t>I, your PawPaw, had to stop the desecration, and I mean right now!” </a:t>
            </a:r>
            <a:endParaRPr lang="en-US" sz="3200" dirty="0"/>
          </a:p>
        </p:txBody>
      </p:sp>
      <p:pic>
        <p:nvPicPr>
          <p:cNvPr id="12" name="Picture 11">
            <a:extLst>
              <a:ext uri="{FF2B5EF4-FFF2-40B4-BE49-F238E27FC236}">
                <a16:creationId xmlns:a16="http://schemas.microsoft.com/office/drawing/2014/main" id="{A052EAF2-8408-CE58-AC26-834C87136BDA}"/>
              </a:ext>
            </a:extLst>
          </p:cNvPr>
          <p:cNvPicPr>
            <a:picLocks noChangeAspect="1"/>
          </p:cNvPicPr>
          <p:nvPr/>
        </p:nvPicPr>
        <p:blipFill>
          <a:blip r:embed="rId3"/>
          <a:stretch>
            <a:fillRect/>
          </a:stretch>
        </p:blipFill>
        <p:spPr>
          <a:xfrm>
            <a:off x="7248521" y="0"/>
            <a:ext cx="4943479" cy="685800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620076377"/>
      </p:ext>
    </p:extLst>
  </p:cSld>
  <p:clrMapOvr>
    <a:masterClrMapping/>
  </p:clrMapOvr>
  <mc:AlternateContent xmlns:mc="http://schemas.openxmlformats.org/markup-compatibility/2006" xmlns:p14="http://schemas.microsoft.com/office/powerpoint/2010/main">
    <mc:Choice Requires="p14">
      <p:transition spd="slow" p14:dur="2000" advTm="181107"/>
    </mc:Choice>
    <mc:Fallback xmlns="">
      <p:transition spd="slow" advTm="181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7036-F96D-1062-1FAE-AB15E05B4656}"/>
              </a:ext>
            </a:extLst>
          </p:cNvPr>
          <p:cNvSpPr>
            <a:spLocks noGrp="1"/>
          </p:cNvSpPr>
          <p:nvPr>
            <p:ph type="title"/>
          </p:nvPr>
        </p:nvSpPr>
        <p:spPr>
          <a:xfrm>
            <a:off x="340961" y="66906"/>
            <a:ext cx="11658947" cy="1193370"/>
          </a:xfrm>
        </p:spPr>
        <p:txBody>
          <a:bodyPr>
            <a:normAutofit/>
          </a:bodyPr>
          <a:lstStyle/>
          <a:p>
            <a:r>
              <a:rPr lang="en-US" sz="3600" dirty="0"/>
              <a:t>Research for Historical Family Stories</a:t>
            </a:r>
          </a:p>
        </p:txBody>
      </p:sp>
      <p:sp>
        <p:nvSpPr>
          <p:cNvPr id="3" name="Content Placeholder 2">
            <a:extLst>
              <a:ext uri="{FF2B5EF4-FFF2-40B4-BE49-F238E27FC236}">
                <a16:creationId xmlns:a16="http://schemas.microsoft.com/office/drawing/2014/main" id="{7948154C-BA08-1150-664E-719CAB5BD41B}"/>
              </a:ext>
            </a:extLst>
          </p:cNvPr>
          <p:cNvSpPr>
            <a:spLocks noGrp="1"/>
          </p:cNvSpPr>
          <p:nvPr>
            <p:ph idx="1"/>
          </p:nvPr>
        </p:nvSpPr>
        <p:spPr>
          <a:xfrm>
            <a:off x="3967248" y="1247871"/>
            <a:ext cx="8224752" cy="3685797"/>
          </a:xfrm>
        </p:spPr>
        <p:txBody>
          <a:bodyPr>
            <a:noAutofit/>
          </a:bodyPr>
          <a:lstStyle/>
          <a:p>
            <a:r>
              <a:rPr lang="en-US" sz="3200" dirty="0">
                <a:ea typeface="+mj-ea"/>
                <a:cs typeface="+mj-cs"/>
              </a:rPr>
              <a:t>Do primary &amp; secondary research.</a:t>
            </a:r>
          </a:p>
          <a:p>
            <a:r>
              <a:rPr lang="en-US" sz="3200" dirty="0">
                <a:ea typeface="+mj-ea"/>
                <a:cs typeface="+mj-cs"/>
              </a:rPr>
              <a:t>R</a:t>
            </a:r>
            <a:r>
              <a:rPr lang="en-US" sz="3200" dirty="0"/>
              <a:t>ead stories from authors who write about the same location and time-period.</a:t>
            </a:r>
          </a:p>
          <a:p>
            <a:r>
              <a:rPr lang="en-US" sz="3200" dirty="0"/>
              <a:t>Enslaved 3XGGM Margaret Booker, 1834-1910.</a:t>
            </a:r>
          </a:p>
          <a:p>
            <a:r>
              <a:rPr lang="en-US" sz="3200" dirty="0"/>
              <a:t>Mary Genevieve Ward: </a:t>
            </a:r>
            <a:r>
              <a:rPr lang="en-US" sz="3200" i="1" dirty="0"/>
              <a:t>Civil War Legends of Rich Mountain and Beverly, WV.</a:t>
            </a:r>
            <a:br>
              <a:rPr lang="en-US" sz="3200" i="1" dirty="0"/>
            </a:br>
            <a:endParaRPr lang="en-US" sz="3200" dirty="0"/>
          </a:p>
          <a:p>
            <a:r>
              <a:rPr lang="en-US" sz="3200" b="1" dirty="0">
                <a:effectLst/>
              </a:rPr>
              <a:t>Beware of copyright infringement! </a:t>
            </a:r>
            <a:endParaRPr lang="en-US" sz="3200" dirty="0"/>
          </a:p>
        </p:txBody>
      </p:sp>
      <p:pic>
        <p:nvPicPr>
          <p:cNvPr id="9" name="Picture 8" descr="A book cover with a person's head&#10;&#10;Description automatically generated">
            <a:extLst>
              <a:ext uri="{FF2B5EF4-FFF2-40B4-BE49-F238E27FC236}">
                <a16:creationId xmlns:a16="http://schemas.microsoft.com/office/drawing/2014/main" id="{C2D6A994-E819-1292-051E-367C8C52C24F}"/>
              </a:ext>
            </a:extLst>
          </p:cNvPr>
          <p:cNvPicPr>
            <a:picLocks noChangeAspect="1"/>
          </p:cNvPicPr>
          <p:nvPr/>
        </p:nvPicPr>
        <p:blipFill>
          <a:blip r:embed="rId3"/>
          <a:stretch>
            <a:fillRect/>
          </a:stretch>
        </p:blipFill>
        <p:spPr>
          <a:xfrm>
            <a:off x="0" y="1260276"/>
            <a:ext cx="3893391" cy="5597724"/>
          </a:xfrm>
          <a:prstGeom prst="rect">
            <a:avLst/>
          </a:prstGeom>
        </p:spPr>
      </p:pic>
    </p:spTree>
    <p:extLst>
      <p:ext uri="{BB962C8B-B14F-4D97-AF65-F5344CB8AC3E}">
        <p14:creationId xmlns:p14="http://schemas.microsoft.com/office/powerpoint/2010/main" val="2351139999"/>
      </p:ext>
    </p:extLst>
  </p:cSld>
  <p:clrMapOvr>
    <a:masterClrMapping/>
  </p:clrMapOvr>
  <mc:AlternateContent xmlns:mc="http://schemas.openxmlformats.org/markup-compatibility/2006" xmlns:p14="http://schemas.microsoft.com/office/powerpoint/2010/main">
    <mc:Choice Requires="p14">
      <p:transition spd="slow" p14:dur="2000" advTm="193633"/>
    </mc:Choice>
    <mc:Fallback xmlns="">
      <p:transition spd="slow" advTm="1936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DAFB-4F2E-884A-6E2D-435ED21279F3}"/>
              </a:ext>
            </a:extLst>
          </p:cNvPr>
          <p:cNvSpPr>
            <a:spLocks noGrp="1"/>
          </p:cNvSpPr>
          <p:nvPr>
            <p:ph type="title"/>
          </p:nvPr>
        </p:nvSpPr>
        <p:spPr>
          <a:xfrm>
            <a:off x="1319072" y="60058"/>
            <a:ext cx="9603275" cy="723840"/>
          </a:xfrm>
        </p:spPr>
        <p:txBody>
          <a:bodyPr>
            <a:normAutofit/>
          </a:bodyPr>
          <a:lstStyle/>
          <a:p>
            <a:pPr algn="ctr"/>
            <a:r>
              <a:rPr lang="en-US" dirty="0"/>
              <a:t>WRITING PROMPT #1</a:t>
            </a:r>
          </a:p>
        </p:txBody>
      </p:sp>
      <p:pic>
        <p:nvPicPr>
          <p:cNvPr id="8" name="Content Placeholder 7">
            <a:extLst>
              <a:ext uri="{FF2B5EF4-FFF2-40B4-BE49-F238E27FC236}">
                <a16:creationId xmlns:a16="http://schemas.microsoft.com/office/drawing/2014/main" id="{B53352AE-B78D-4084-1F43-4B8585D9FC55}"/>
              </a:ext>
            </a:extLst>
          </p:cNvPr>
          <p:cNvPicPr>
            <a:picLocks noGrp="1" noChangeAspect="1"/>
          </p:cNvPicPr>
          <p:nvPr>
            <p:ph idx="1"/>
          </p:nvPr>
        </p:nvPicPr>
        <p:blipFill>
          <a:blip r:embed="rId3"/>
          <a:stretch>
            <a:fillRect/>
          </a:stretch>
        </p:blipFill>
        <p:spPr>
          <a:xfrm>
            <a:off x="210966" y="184285"/>
            <a:ext cx="11857463" cy="4420309"/>
          </a:xfrm>
          <a:prstGeom prst="rect">
            <a:avLst/>
          </a:prstGeom>
        </p:spPr>
      </p:pic>
      <p:sp>
        <p:nvSpPr>
          <p:cNvPr id="10" name="TextBox 9">
            <a:extLst>
              <a:ext uri="{FF2B5EF4-FFF2-40B4-BE49-F238E27FC236}">
                <a16:creationId xmlns:a16="http://schemas.microsoft.com/office/drawing/2014/main" id="{B539E91F-01B6-3601-5D45-0C0A52B0B011}"/>
              </a:ext>
            </a:extLst>
          </p:cNvPr>
          <p:cNvSpPr txBox="1"/>
          <p:nvPr/>
        </p:nvSpPr>
        <p:spPr>
          <a:xfrm>
            <a:off x="210966" y="4628661"/>
            <a:ext cx="11857463" cy="1200329"/>
          </a:xfrm>
          <a:prstGeom prst="rect">
            <a:avLst/>
          </a:prstGeom>
          <a:solidFill>
            <a:srgbClr val="FFFF00"/>
          </a:solidFill>
        </p:spPr>
        <p:txBody>
          <a:bodyPr wrap="square" rtlCol="0">
            <a:spAutoFit/>
          </a:bodyPr>
          <a:lstStyle/>
          <a:p>
            <a:r>
              <a:rPr lang="en-US" sz="2400" dirty="0"/>
              <a:t>Grey          Zane        60        Alabaster  Gray       Gray       6’6”    Dentist          Horseman, rugged, </a:t>
            </a:r>
          </a:p>
          <a:p>
            <a:r>
              <a:rPr lang="en-US" sz="2400" dirty="0"/>
              <a:t>									            Old West, writer								    	</a:t>
            </a:r>
          </a:p>
        </p:txBody>
      </p:sp>
      <p:sp>
        <p:nvSpPr>
          <p:cNvPr id="3" name="TextBox 2">
            <a:extLst>
              <a:ext uri="{FF2B5EF4-FFF2-40B4-BE49-F238E27FC236}">
                <a16:creationId xmlns:a16="http://schemas.microsoft.com/office/drawing/2014/main" id="{2D2576D9-DB44-CD42-4BAB-A722C844987A}"/>
              </a:ext>
            </a:extLst>
          </p:cNvPr>
          <p:cNvSpPr txBox="1"/>
          <p:nvPr/>
        </p:nvSpPr>
        <p:spPr>
          <a:xfrm>
            <a:off x="210966" y="60058"/>
            <a:ext cx="3071496" cy="769441"/>
          </a:xfrm>
          <a:prstGeom prst="rect">
            <a:avLst/>
          </a:prstGeom>
          <a:noFill/>
        </p:spPr>
        <p:txBody>
          <a:bodyPr wrap="square" rtlCol="0">
            <a:spAutoFit/>
          </a:bodyPr>
          <a:lstStyle/>
          <a:p>
            <a:r>
              <a:rPr lang="en-US" sz="4400" b="1" dirty="0"/>
              <a:t>Prompt #1:</a:t>
            </a:r>
          </a:p>
        </p:txBody>
      </p:sp>
    </p:spTree>
    <p:extLst>
      <p:ext uri="{BB962C8B-B14F-4D97-AF65-F5344CB8AC3E}">
        <p14:creationId xmlns:p14="http://schemas.microsoft.com/office/powerpoint/2010/main" val="591071208"/>
      </p:ext>
    </p:extLst>
  </p:cSld>
  <p:clrMapOvr>
    <a:masterClrMapping/>
  </p:clrMapOvr>
  <mc:AlternateContent xmlns:mc="http://schemas.openxmlformats.org/markup-compatibility/2006" xmlns:p14="http://schemas.microsoft.com/office/powerpoint/2010/main">
    <mc:Choice Requires="p14">
      <p:transition spd="slow" p14:dur="2000" advTm="126233"/>
    </mc:Choice>
    <mc:Fallback xmlns="">
      <p:transition spd="slow" advTm="12623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05F7-DEE6-93FD-8867-7B44D2FCF83D}"/>
              </a:ext>
            </a:extLst>
          </p:cNvPr>
          <p:cNvSpPr>
            <a:spLocks noGrp="1"/>
          </p:cNvSpPr>
          <p:nvPr>
            <p:ph type="title"/>
          </p:nvPr>
        </p:nvSpPr>
        <p:spPr>
          <a:xfrm>
            <a:off x="271849" y="133136"/>
            <a:ext cx="9471758" cy="1049235"/>
          </a:xfrm>
        </p:spPr>
        <p:txBody>
          <a:bodyPr>
            <a:normAutofit/>
          </a:bodyPr>
          <a:lstStyle/>
          <a:p>
            <a:r>
              <a:rPr lang="en-US" b="1" dirty="0">
                <a:latin typeface="+mn-lt"/>
              </a:rPr>
              <a:t>Prompt #2:  </a:t>
            </a:r>
            <a:r>
              <a:rPr lang="en-US" b="1" dirty="0"/>
              <a:t>Add 3-5 Sensory Flavors</a:t>
            </a:r>
            <a:endParaRPr lang="en-US" b="1" dirty="0">
              <a:latin typeface="Gill Sans Ultra Bold" panose="020B0A02020104020203" pitchFamily="34" charset="77"/>
              <a:cs typeface="Eras Medium ITC" panose="020F0502020204030204" pitchFamily="34" charset="0"/>
            </a:endParaRPr>
          </a:p>
        </p:txBody>
      </p:sp>
      <p:pic>
        <p:nvPicPr>
          <p:cNvPr id="5" name="Picture 4">
            <a:extLst>
              <a:ext uri="{FF2B5EF4-FFF2-40B4-BE49-F238E27FC236}">
                <a16:creationId xmlns:a16="http://schemas.microsoft.com/office/drawing/2014/main" id="{CC4A6583-266C-657A-2F26-626020F660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1000"/>
                    </a14:imgEffect>
                    <a14:imgEffect>
                      <a14:saturation sat="304000"/>
                    </a14:imgEffect>
                    <a14:imgEffect>
                      <a14:brightnessContrast bright="-1000" contrast="27000"/>
                    </a14:imgEffect>
                  </a14:imgLayer>
                </a14:imgProps>
              </a:ext>
            </a:extLst>
          </a:blip>
          <a:stretch>
            <a:fillRect/>
          </a:stretch>
        </p:blipFill>
        <p:spPr>
          <a:xfrm>
            <a:off x="1725951" y="4703073"/>
            <a:ext cx="8153970" cy="1719525"/>
          </a:xfrm>
          <a:prstGeom prst="rect">
            <a:avLst/>
          </a:prstGeom>
          <a:ln w="79375">
            <a:solidFill>
              <a:schemeClr val="tx1"/>
            </a:solidFill>
          </a:ln>
        </p:spPr>
      </p:pic>
      <p:pic>
        <p:nvPicPr>
          <p:cNvPr id="8" name="Content Placeholder 7">
            <a:extLst>
              <a:ext uri="{FF2B5EF4-FFF2-40B4-BE49-F238E27FC236}">
                <a16:creationId xmlns:a16="http://schemas.microsoft.com/office/drawing/2014/main" id="{BB4975E3-29D1-56E7-A0F4-EAA65603EC30}"/>
              </a:ext>
            </a:extLst>
          </p:cNvPr>
          <p:cNvPicPr>
            <a:picLocks noGrp="1" noChangeAspect="1"/>
          </p:cNvPicPr>
          <p:nvPr>
            <p:ph idx="1"/>
          </p:nvPr>
        </p:nvPicPr>
        <p:blipFill rotWithShape="1">
          <a:blip r:embed="rId5"/>
          <a:srcRect t="12142"/>
          <a:stretch/>
        </p:blipFill>
        <p:spPr>
          <a:xfrm>
            <a:off x="271849" y="1182371"/>
            <a:ext cx="10521069" cy="3331230"/>
          </a:xfrm>
          <a:prstGeom prst="rect">
            <a:avLst/>
          </a:prstGeom>
        </p:spPr>
      </p:pic>
    </p:spTree>
    <p:extLst>
      <p:ext uri="{BB962C8B-B14F-4D97-AF65-F5344CB8AC3E}">
        <p14:creationId xmlns:p14="http://schemas.microsoft.com/office/powerpoint/2010/main" val="2222091117"/>
      </p:ext>
    </p:extLst>
  </p:cSld>
  <p:clrMapOvr>
    <a:masterClrMapping/>
  </p:clrMapOvr>
  <mc:AlternateContent xmlns:mc="http://schemas.openxmlformats.org/markup-compatibility/2006" xmlns:p14="http://schemas.microsoft.com/office/powerpoint/2010/main">
    <mc:Choice Requires="p14">
      <p:transition spd="slow" p14:dur="2000" advTm="86409"/>
    </mc:Choice>
    <mc:Fallback xmlns="">
      <p:transition spd="slow" advTm="8640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blank speech balloons">
            <a:extLst>
              <a:ext uri="{FF2B5EF4-FFF2-40B4-BE49-F238E27FC236}">
                <a16:creationId xmlns:a16="http://schemas.microsoft.com/office/drawing/2014/main" id="{9B3AD6DF-BA20-3CAC-64FB-D3CB45ABD246}"/>
              </a:ext>
            </a:extLst>
          </p:cNvPr>
          <p:cNvPicPr>
            <a:picLocks noChangeAspect="1"/>
          </p:cNvPicPr>
          <p:nvPr/>
        </p:nvPicPr>
        <p:blipFill>
          <a:blip r:embed="rId3"/>
          <a:stretch>
            <a:fillRect/>
          </a:stretch>
        </p:blipFill>
        <p:spPr>
          <a:xfrm>
            <a:off x="7862914" y="0"/>
            <a:ext cx="4306750" cy="3792511"/>
          </a:xfrm>
          <a:prstGeom prst="rect">
            <a:avLst/>
          </a:prstGeom>
        </p:spPr>
      </p:pic>
      <p:sp>
        <p:nvSpPr>
          <p:cNvPr id="2" name="Title 1">
            <a:extLst>
              <a:ext uri="{FF2B5EF4-FFF2-40B4-BE49-F238E27FC236}">
                <a16:creationId xmlns:a16="http://schemas.microsoft.com/office/drawing/2014/main" id="{0DEC4BDA-9C7E-0321-4DEE-41DEF0D266B8}"/>
              </a:ext>
            </a:extLst>
          </p:cNvPr>
          <p:cNvSpPr>
            <a:spLocks noGrp="1"/>
          </p:cNvSpPr>
          <p:nvPr>
            <p:ph type="title"/>
          </p:nvPr>
        </p:nvSpPr>
        <p:spPr>
          <a:xfrm>
            <a:off x="714992" y="0"/>
            <a:ext cx="5961185" cy="1325563"/>
          </a:xfrm>
        </p:spPr>
        <p:txBody>
          <a:bodyPr/>
          <a:lstStyle/>
          <a:p>
            <a:r>
              <a:rPr lang="en-US" b="1" dirty="0">
                <a:latin typeface="+mn-lt"/>
              </a:rPr>
              <a:t>Prompt #3: </a:t>
            </a:r>
            <a:r>
              <a:rPr lang="en-US" dirty="0"/>
              <a:t>Add Dialog</a:t>
            </a:r>
          </a:p>
        </p:txBody>
      </p:sp>
      <p:sp>
        <p:nvSpPr>
          <p:cNvPr id="3" name="Content Placeholder 2">
            <a:extLst>
              <a:ext uri="{FF2B5EF4-FFF2-40B4-BE49-F238E27FC236}">
                <a16:creationId xmlns:a16="http://schemas.microsoft.com/office/drawing/2014/main" id="{1EC30AA0-0D2C-ED7D-EB25-9FE00D5FF320}"/>
              </a:ext>
            </a:extLst>
          </p:cNvPr>
          <p:cNvSpPr>
            <a:spLocks noGrp="1"/>
          </p:cNvSpPr>
          <p:nvPr>
            <p:ph idx="1"/>
          </p:nvPr>
        </p:nvSpPr>
        <p:spPr>
          <a:xfrm>
            <a:off x="445476" y="1325563"/>
            <a:ext cx="6635261" cy="4746991"/>
          </a:xfrm>
        </p:spPr>
        <p:txBody>
          <a:bodyPr>
            <a:normAutofit/>
          </a:bodyPr>
          <a:lstStyle/>
          <a:p>
            <a:r>
              <a:rPr lang="en-US" sz="3200" dirty="0"/>
              <a:t>I often take the factoid paragraph and pretend I’m the protagonist talking with another character.</a:t>
            </a:r>
            <a:br>
              <a:rPr lang="en-US" sz="3200" dirty="0"/>
            </a:br>
            <a:endParaRPr lang="en-US" sz="1800" dirty="0"/>
          </a:p>
          <a:p>
            <a:r>
              <a:rPr lang="en-US" sz="3200" dirty="0"/>
              <a:t>Add a bit of dialog to your chosen subject in prompt #2.</a:t>
            </a:r>
          </a:p>
          <a:p>
            <a:endParaRPr lang="en-US" sz="1800" dirty="0"/>
          </a:p>
          <a:p>
            <a:r>
              <a:rPr lang="en-US" sz="3200" dirty="0"/>
              <a:t>Do you think these writing prompt exercises will help you turn facts into fabulous?</a:t>
            </a:r>
          </a:p>
        </p:txBody>
      </p:sp>
      <p:sp>
        <p:nvSpPr>
          <p:cNvPr id="4" name="TextBox 3">
            <a:extLst>
              <a:ext uri="{FF2B5EF4-FFF2-40B4-BE49-F238E27FC236}">
                <a16:creationId xmlns:a16="http://schemas.microsoft.com/office/drawing/2014/main" id="{FCD2F763-F729-017B-A765-30145C0D238C}"/>
              </a:ext>
            </a:extLst>
          </p:cNvPr>
          <p:cNvSpPr txBox="1"/>
          <p:nvPr/>
        </p:nvSpPr>
        <p:spPr>
          <a:xfrm>
            <a:off x="8833437" y="1888760"/>
            <a:ext cx="1419834" cy="461665"/>
          </a:xfrm>
          <a:prstGeom prst="rect">
            <a:avLst/>
          </a:prstGeom>
          <a:noFill/>
        </p:spPr>
        <p:txBody>
          <a:bodyPr wrap="square" rtlCol="0">
            <a:spAutoFit/>
          </a:bodyPr>
          <a:lstStyle/>
          <a:p>
            <a:r>
              <a:rPr lang="en-US" sz="2400" dirty="0"/>
              <a:t>She said</a:t>
            </a:r>
          </a:p>
        </p:txBody>
      </p:sp>
      <p:sp>
        <p:nvSpPr>
          <p:cNvPr id="6" name="TextBox 5">
            <a:extLst>
              <a:ext uri="{FF2B5EF4-FFF2-40B4-BE49-F238E27FC236}">
                <a16:creationId xmlns:a16="http://schemas.microsoft.com/office/drawing/2014/main" id="{41BD142B-FBB0-7101-D080-C146DB1CE3CB}"/>
              </a:ext>
            </a:extLst>
          </p:cNvPr>
          <p:cNvSpPr txBox="1"/>
          <p:nvPr/>
        </p:nvSpPr>
        <p:spPr>
          <a:xfrm>
            <a:off x="10431620" y="1154690"/>
            <a:ext cx="900943" cy="461665"/>
          </a:xfrm>
          <a:prstGeom prst="rect">
            <a:avLst/>
          </a:prstGeom>
          <a:noFill/>
        </p:spPr>
        <p:txBody>
          <a:bodyPr wrap="square" rtlCol="0">
            <a:spAutoFit/>
          </a:bodyPr>
          <a:lstStyle/>
          <a:p>
            <a:r>
              <a:rPr lang="en-US" sz="2400" dirty="0"/>
              <a:t>I said</a:t>
            </a:r>
          </a:p>
        </p:txBody>
      </p:sp>
    </p:spTree>
    <p:extLst>
      <p:ext uri="{BB962C8B-B14F-4D97-AF65-F5344CB8AC3E}">
        <p14:creationId xmlns:p14="http://schemas.microsoft.com/office/powerpoint/2010/main" val="3865938025"/>
      </p:ext>
    </p:extLst>
  </p:cSld>
  <p:clrMapOvr>
    <a:masterClrMapping/>
  </p:clrMapOvr>
  <mc:AlternateContent xmlns:mc="http://schemas.openxmlformats.org/markup-compatibility/2006" xmlns:p14="http://schemas.microsoft.com/office/powerpoint/2010/main">
    <mc:Choice Requires="p14">
      <p:transition spd="slow" p14:dur="2000" advTm="63075"/>
    </mc:Choice>
    <mc:Fallback xmlns="">
      <p:transition spd="slow" advTm="6307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9CCD-C5AA-1FEE-9F9D-03FD5DD444A9}"/>
              </a:ext>
            </a:extLst>
          </p:cNvPr>
          <p:cNvSpPr>
            <a:spLocks noGrp="1"/>
          </p:cNvSpPr>
          <p:nvPr>
            <p:ph type="title"/>
          </p:nvPr>
        </p:nvSpPr>
        <p:spPr>
          <a:xfrm>
            <a:off x="398585" y="224616"/>
            <a:ext cx="6564923" cy="795292"/>
          </a:xfrm>
        </p:spPr>
        <p:txBody>
          <a:bodyPr>
            <a:noAutofit/>
          </a:bodyPr>
          <a:lstStyle/>
          <a:p>
            <a:r>
              <a:rPr lang="en-US" sz="4800" b="1" dirty="0">
                <a:latin typeface="+mn-lt"/>
              </a:rPr>
              <a:t>Just Get Started ... </a:t>
            </a:r>
            <a:r>
              <a:rPr lang="en-US" sz="4800" b="1" dirty="0">
                <a:solidFill>
                  <a:srgbClr val="C00000"/>
                </a:solidFill>
                <a:latin typeface="+mn-lt"/>
              </a:rPr>
              <a:t>NOW!</a:t>
            </a:r>
          </a:p>
        </p:txBody>
      </p:sp>
      <p:sp>
        <p:nvSpPr>
          <p:cNvPr id="3" name="Content Placeholder 2">
            <a:extLst>
              <a:ext uri="{FF2B5EF4-FFF2-40B4-BE49-F238E27FC236}">
                <a16:creationId xmlns:a16="http://schemas.microsoft.com/office/drawing/2014/main" id="{8F6EAA2B-A290-A2E3-1BD9-193689D6700E}"/>
              </a:ext>
            </a:extLst>
          </p:cNvPr>
          <p:cNvSpPr>
            <a:spLocks noGrp="1"/>
          </p:cNvSpPr>
          <p:nvPr>
            <p:ph idx="1"/>
          </p:nvPr>
        </p:nvSpPr>
        <p:spPr>
          <a:xfrm>
            <a:off x="76697" y="1148862"/>
            <a:ext cx="7339916" cy="5484522"/>
          </a:xfrm>
        </p:spPr>
        <p:txBody>
          <a:bodyPr>
            <a:normAutofit lnSpcReduction="10000"/>
          </a:bodyPr>
          <a:lstStyle/>
          <a:p>
            <a:pPr marL="457200" lvl="1"/>
            <a:r>
              <a:rPr lang="en-US" sz="3200" kern="1200" dirty="0">
                <a:effectLst/>
                <a:ea typeface="+mj-ea"/>
                <a:cs typeface="+mj-cs"/>
              </a:rPr>
              <a:t>Set goals for your writing.</a:t>
            </a:r>
          </a:p>
          <a:p>
            <a:pPr marL="457200" lvl="1"/>
            <a:r>
              <a:rPr lang="en-US" sz="3200" kern="1200" dirty="0">
                <a:effectLst/>
                <a:ea typeface="+mj-ea"/>
                <a:cs typeface="+mj-cs"/>
              </a:rPr>
              <a:t>Do primary and secondary research to enhance your creative storylines.</a:t>
            </a:r>
          </a:p>
          <a:p>
            <a:pPr marL="457200" lvl="1"/>
            <a:r>
              <a:rPr lang="en-US" sz="3200" dirty="0">
                <a:ea typeface="+mj-ea"/>
                <a:cs typeface="+mj-cs"/>
              </a:rPr>
              <a:t>L</a:t>
            </a:r>
            <a:r>
              <a:rPr lang="en-US" sz="3200" kern="1200" dirty="0">
                <a:effectLst/>
                <a:ea typeface="+mj-ea"/>
                <a:cs typeface="+mj-cs"/>
              </a:rPr>
              <a:t>ocate details that make books rich in storytelling and fact.</a:t>
            </a:r>
          </a:p>
          <a:p>
            <a:pPr marL="457200" lvl="1"/>
            <a:r>
              <a:rPr lang="en-US" sz="3200" kern="1200" dirty="0">
                <a:effectLst/>
                <a:ea typeface="+mj-ea"/>
                <a:cs typeface="+mj-cs"/>
              </a:rPr>
              <a:t>Take a research trip to enhance your setting and characters. </a:t>
            </a:r>
          </a:p>
          <a:p>
            <a:pPr marL="457200" lvl="1"/>
            <a:r>
              <a:rPr lang="en-US" sz="3200" dirty="0">
                <a:ea typeface="+mj-ea"/>
                <a:cs typeface="+mj-cs"/>
              </a:rPr>
              <a:t>T</a:t>
            </a:r>
            <a:r>
              <a:rPr lang="en-US" sz="3200" kern="1200" dirty="0">
                <a:effectLst/>
                <a:ea typeface="+mj-ea"/>
                <a:cs typeface="+mj-cs"/>
              </a:rPr>
              <a:t>urn dry facts into engaging tales, using excerpts from these books </a:t>
            </a:r>
            <a:br>
              <a:rPr lang="en-US" sz="3200" kern="1200" dirty="0">
                <a:effectLst/>
                <a:ea typeface="+mj-ea"/>
                <a:cs typeface="+mj-cs"/>
              </a:rPr>
            </a:br>
            <a:r>
              <a:rPr lang="en-US" sz="3200" kern="1200" dirty="0">
                <a:effectLst/>
                <a:ea typeface="+mj-ea"/>
                <a:cs typeface="+mj-cs"/>
              </a:rPr>
              <a:t>as examples.</a:t>
            </a:r>
            <a:br>
              <a:rPr lang="en-US" sz="3200" kern="1200" dirty="0">
                <a:effectLst/>
                <a:ea typeface="+mj-ea"/>
                <a:cs typeface="+mj-cs"/>
              </a:rPr>
            </a:br>
            <a:endParaRPr lang="en-US" sz="3200" kern="1200" dirty="0">
              <a:effectLst/>
              <a:ea typeface="+mj-ea"/>
              <a:cs typeface="+mj-cs"/>
            </a:endParaRPr>
          </a:p>
          <a:p>
            <a:pPr marL="457200" lvl="1"/>
            <a:r>
              <a:rPr lang="en-US" sz="3600" b="1" dirty="0">
                <a:solidFill>
                  <a:srgbClr val="DD0000"/>
                </a:solidFill>
                <a:latin typeface="Arial Nova" panose="020F0502020204030204" pitchFamily="34" charset="0"/>
                <a:ea typeface="+mj-ea"/>
                <a:cs typeface="Arial Nova" panose="020F0502020204030204" pitchFamily="34" charset="0"/>
              </a:rPr>
              <a:t>SPEAK THEIR NAMES!</a:t>
            </a:r>
            <a:endParaRPr lang="en-US" sz="3600" b="1" kern="1200" dirty="0">
              <a:solidFill>
                <a:srgbClr val="DD0000"/>
              </a:solidFill>
              <a:effectLst/>
              <a:latin typeface="Arial Nova" panose="020F0502020204030204" pitchFamily="34" charset="0"/>
              <a:ea typeface="+mj-ea"/>
              <a:cs typeface="Arial Nova" panose="020F0502020204030204" pitchFamily="34" charset="0"/>
            </a:endParaRPr>
          </a:p>
          <a:p>
            <a:pPr marL="457200"/>
            <a:endParaRPr lang="en-US" sz="2000" dirty="0"/>
          </a:p>
        </p:txBody>
      </p:sp>
      <p:pic>
        <p:nvPicPr>
          <p:cNvPr id="6" name="Picture 5" descr="A black and white photo of a person standing on an orange background&#10;&#10;Description automatically generated">
            <a:extLst>
              <a:ext uri="{FF2B5EF4-FFF2-40B4-BE49-F238E27FC236}">
                <a16:creationId xmlns:a16="http://schemas.microsoft.com/office/drawing/2014/main" id="{2F5FA634-7112-049A-E8C0-61D2E1826889}"/>
              </a:ext>
            </a:extLst>
          </p:cNvPr>
          <p:cNvPicPr>
            <a:picLocks noChangeAspect="1"/>
          </p:cNvPicPr>
          <p:nvPr/>
        </p:nvPicPr>
        <p:blipFill>
          <a:blip r:embed="rId3"/>
          <a:stretch>
            <a:fillRect/>
          </a:stretch>
        </p:blipFill>
        <p:spPr>
          <a:xfrm>
            <a:off x="7510397" y="0"/>
            <a:ext cx="4681603" cy="6858000"/>
          </a:xfrm>
          <a:prstGeom prst="rect">
            <a:avLst/>
          </a:prstGeom>
        </p:spPr>
      </p:pic>
    </p:spTree>
    <p:extLst>
      <p:ext uri="{BB962C8B-B14F-4D97-AF65-F5344CB8AC3E}">
        <p14:creationId xmlns:p14="http://schemas.microsoft.com/office/powerpoint/2010/main" val="350363181"/>
      </p:ext>
    </p:extLst>
  </p:cSld>
  <p:clrMapOvr>
    <a:masterClrMapping/>
  </p:clrMapOvr>
  <mc:AlternateContent xmlns:mc="http://schemas.openxmlformats.org/markup-compatibility/2006" xmlns:p14="http://schemas.microsoft.com/office/powerpoint/2010/main">
    <mc:Choice Requires="p14">
      <p:transition spd="slow" p14:dur="2000" advTm="33266"/>
    </mc:Choice>
    <mc:Fallback xmlns="">
      <p:transition spd="slow" advTm="3326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2346-ABCA-50C0-16D9-B7687BA40678}"/>
              </a:ext>
            </a:extLst>
          </p:cNvPr>
          <p:cNvSpPr>
            <a:spLocks noGrp="1"/>
          </p:cNvSpPr>
          <p:nvPr>
            <p:ph type="title"/>
          </p:nvPr>
        </p:nvSpPr>
        <p:spPr>
          <a:xfrm>
            <a:off x="248399" y="223142"/>
            <a:ext cx="7087552" cy="1080938"/>
          </a:xfrm>
        </p:spPr>
        <p:txBody>
          <a:bodyPr>
            <a:normAutofit/>
          </a:bodyPr>
          <a:lstStyle/>
          <a:p>
            <a:r>
              <a:rPr lang="en-US" b="1" kern="1200" dirty="0">
                <a:effectLst/>
                <a:latin typeface="+mj-lt"/>
                <a:ea typeface="+mj-ea"/>
                <a:cs typeface="+mj-cs"/>
              </a:rPr>
              <a:t>Sharing My Research Toolkit</a:t>
            </a:r>
          </a:p>
        </p:txBody>
      </p:sp>
      <p:sp>
        <p:nvSpPr>
          <p:cNvPr id="3" name="Content Placeholder 2">
            <a:extLst>
              <a:ext uri="{FF2B5EF4-FFF2-40B4-BE49-F238E27FC236}">
                <a16:creationId xmlns:a16="http://schemas.microsoft.com/office/drawing/2014/main" id="{0BE013B1-D5A0-B8D1-2D59-7E6D0791663D}"/>
              </a:ext>
            </a:extLst>
          </p:cNvPr>
          <p:cNvSpPr>
            <a:spLocks noGrp="1"/>
          </p:cNvSpPr>
          <p:nvPr>
            <p:ph idx="1"/>
          </p:nvPr>
        </p:nvSpPr>
        <p:spPr>
          <a:xfrm>
            <a:off x="201478" y="1304080"/>
            <a:ext cx="7786075" cy="5330778"/>
          </a:xfrm>
        </p:spPr>
        <p:txBody>
          <a:bodyPr>
            <a:normAutofit/>
          </a:bodyPr>
          <a:lstStyle/>
          <a:p>
            <a:r>
              <a:rPr lang="en-US" sz="3200" dirty="0"/>
              <a:t>Research can enhance your stories. </a:t>
            </a:r>
            <a:br>
              <a:rPr lang="en-US" sz="3200" dirty="0"/>
            </a:br>
            <a:r>
              <a:rPr lang="en-US" sz="3200" dirty="0"/>
              <a:t>Discuss:</a:t>
            </a:r>
          </a:p>
          <a:p>
            <a:pPr lvl="1"/>
            <a:r>
              <a:rPr lang="en-US" sz="3200" kern="1200" dirty="0">
                <a:effectLst/>
                <a:latin typeface="+mj-lt"/>
                <a:ea typeface="+mj-ea"/>
                <a:cs typeface="+mj-cs"/>
              </a:rPr>
              <a:t>Setting goals.</a:t>
            </a:r>
            <a:br>
              <a:rPr lang="en-US" sz="3200" kern="1200" dirty="0">
                <a:effectLst/>
                <a:latin typeface="+mj-lt"/>
                <a:ea typeface="+mj-ea"/>
                <a:cs typeface="+mj-cs"/>
              </a:rPr>
            </a:br>
            <a:endParaRPr lang="en-US" sz="3200" kern="1200" dirty="0">
              <a:effectLst/>
              <a:latin typeface="+mj-lt"/>
              <a:ea typeface="+mj-ea"/>
              <a:cs typeface="+mj-cs"/>
            </a:endParaRPr>
          </a:p>
          <a:p>
            <a:pPr lvl="1"/>
            <a:r>
              <a:rPr lang="en-US" sz="3200" kern="1200" dirty="0">
                <a:effectLst/>
                <a:latin typeface="+mj-lt"/>
                <a:ea typeface="+mj-ea"/>
                <a:cs typeface="+mj-cs"/>
              </a:rPr>
              <a:t>Locating details that make books rich in storytelling and fact.</a:t>
            </a:r>
            <a:br>
              <a:rPr lang="en-US" sz="3200" kern="1200" dirty="0">
                <a:effectLst/>
                <a:latin typeface="+mj-lt"/>
                <a:ea typeface="+mj-ea"/>
                <a:cs typeface="+mj-cs"/>
              </a:rPr>
            </a:br>
            <a:endParaRPr lang="en-US" sz="3200" kern="1200" dirty="0">
              <a:effectLst/>
              <a:latin typeface="+mj-lt"/>
              <a:ea typeface="+mj-ea"/>
              <a:cs typeface="+mj-cs"/>
            </a:endParaRPr>
          </a:p>
          <a:p>
            <a:pPr lvl="1"/>
            <a:r>
              <a:rPr lang="en-US" sz="3200" kern="1200" dirty="0">
                <a:effectLst/>
                <a:latin typeface="+mj-lt"/>
                <a:ea typeface="+mj-ea"/>
                <a:cs typeface="+mj-cs"/>
              </a:rPr>
              <a:t>Taking a research trip to enhance your setting and characters. </a:t>
            </a:r>
            <a:br>
              <a:rPr lang="en-US" sz="3200" kern="1200" dirty="0">
                <a:effectLst/>
                <a:latin typeface="+mj-lt"/>
                <a:ea typeface="+mj-ea"/>
                <a:cs typeface="+mj-cs"/>
              </a:rPr>
            </a:br>
            <a:endParaRPr lang="en-US" sz="3200" kern="1200" dirty="0">
              <a:effectLst/>
              <a:latin typeface="+mj-lt"/>
              <a:ea typeface="+mj-ea"/>
              <a:cs typeface="+mj-cs"/>
            </a:endParaRPr>
          </a:p>
          <a:p>
            <a:pPr lvl="1"/>
            <a:r>
              <a:rPr lang="en-US" sz="3200" dirty="0">
                <a:latin typeface="+mj-lt"/>
                <a:ea typeface="+mj-ea"/>
                <a:cs typeface="+mj-cs"/>
              </a:rPr>
              <a:t>Ways to t</a:t>
            </a:r>
            <a:r>
              <a:rPr lang="en-US" sz="3200" kern="1200" dirty="0">
                <a:effectLst/>
                <a:latin typeface="+mj-lt"/>
                <a:ea typeface="+mj-ea"/>
                <a:cs typeface="+mj-cs"/>
              </a:rPr>
              <a:t>urn dry facts into engaging tales.</a:t>
            </a:r>
          </a:p>
        </p:txBody>
      </p:sp>
      <p:pic>
        <p:nvPicPr>
          <p:cNvPr id="7" name="Picture 6" descr="Woman reading a book">
            <a:extLst>
              <a:ext uri="{FF2B5EF4-FFF2-40B4-BE49-F238E27FC236}">
                <a16:creationId xmlns:a16="http://schemas.microsoft.com/office/drawing/2014/main" id="{3E35CD31-9085-0DD1-C291-59C8129BB9B6}"/>
              </a:ext>
            </a:extLst>
          </p:cNvPr>
          <p:cNvPicPr>
            <a:picLocks noChangeAspect="1"/>
          </p:cNvPicPr>
          <p:nvPr/>
        </p:nvPicPr>
        <p:blipFill rotWithShape="1">
          <a:blip r:embed="rId3"/>
          <a:srcRect l="12696" r="6589"/>
          <a:stretch/>
        </p:blipFill>
        <p:spPr>
          <a:xfrm>
            <a:off x="7830864" y="415191"/>
            <a:ext cx="4010847" cy="3594101"/>
          </a:xfrm>
          <a:prstGeom prst="rect">
            <a:avLst/>
          </a:prstGeom>
        </p:spPr>
      </p:pic>
    </p:spTree>
    <p:extLst>
      <p:ext uri="{BB962C8B-B14F-4D97-AF65-F5344CB8AC3E}">
        <p14:creationId xmlns:p14="http://schemas.microsoft.com/office/powerpoint/2010/main" val="276692522"/>
      </p:ext>
    </p:extLst>
  </p:cSld>
  <p:clrMapOvr>
    <a:masterClrMapping/>
  </p:clrMapOvr>
  <mc:AlternateContent xmlns:mc="http://schemas.openxmlformats.org/markup-compatibility/2006" xmlns:p14="http://schemas.microsoft.com/office/powerpoint/2010/main">
    <mc:Choice Requires="p14">
      <p:transition spd="slow" p14:dur="2000" advTm="51259"/>
    </mc:Choice>
    <mc:Fallback xmlns="">
      <p:transition spd="slow" advTm="5125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8A4F-AB3B-376A-A8B1-FDFD776BE457}"/>
              </a:ext>
            </a:extLst>
          </p:cNvPr>
          <p:cNvSpPr>
            <a:spLocks noGrp="1"/>
          </p:cNvSpPr>
          <p:nvPr>
            <p:ph type="title"/>
          </p:nvPr>
        </p:nvSpPr>
        <p:spPr>
          <a:xfrm>
            <a:off x="217372" y="186269"/>
            <a:ext cx="11513519" cy="1343099"/>
          </a:xfrm>
        </p:spPr>
        <p:txBody>
          <a:bodyPr>
            <a:normAutofit/>
          </a:bodyPr>
          <a:lstStyle/>
          <a:p>
            <a:pPr algn="ctr"/>
            <a:r>
              <a:rPr lang="en-US" sz="4400" b="0" i="0" u="none" strike="noStrike" dirty="0">
                <a:solidFill>
                  <a:srgbClr val="000000"/>
                </a:solidFill>
                <a:effectLst/>
                <a:latin typeface="Arial" panose="020B0604020202020204" pitchFamily="34" charset="0"/>
              </a:rPr>
              <a:t>Do You Know Someone </a:t>
            </a:r>
            <a:br>
              <a:rPr lang="en-US" sz="4400" b="0" i="0" u="none" strike="noStrike" dirty="0">
                <a:solidFill>
                  <a:srgbClr val="000000"/>
                </a:solidFill>
                <a:effectLst/>
                <a:latin typeface="Arial" panose="020B0604020202020204" pitchFamily="34" charset="0"/>
              </a:rPr>
            </a:br>
            <a:r>
              <a:rPr lang="en-US" sz="4400" b="0" i="0" u="none" strike="noStrike" dirty="0">
                <a:solidFill>
                  <a:srgbClr val="000000"/>
                </a:solidFill>
                <a:effectLst/>
                <a:latin typeface="Arial" panose="020B0604020202020204" pitchFamily="34" charset="0"/>
              </a:rPr>
              <a:t>Who Could Benefit from My Information?</a:t>
            </a:r>
            <a:endParaRPr lang="en-US" sz="8000" dirty="0"/>
          </a:p>
        </p:txBody>
      </p:sp>
      <p:sp>
        <p:nvSpPr>
          <p:cNvPr id="3" name="Content Placeholder 2">
            <a:extLst>
              <a:ext uri="{FF2B5EF4-FFF2-40B4-BE49-F238E27FC236}">
                <a16:creationId xmlns:a16="http://schemas.microsoft.com/office/drawing/2014/main" id="{82C200B6-5A95-897B-E9B3-75AA8BA0C87E}"/>
              </a:ext>
            </a:extLst>
          </p:cNvPr>
          <p:cNvSpPr>
            <a:spLocks noGrp="1"/>
          </p:cNvSpPr>
          <p:nvPr>
            <p:ph idx="1"/>
          </p:nvPr>
        </p:nvSpPr>
        <p:spPr>
          <a:xfrm>
            <a:off x="170480" y="1623152"/>
            <a:ext cx="4715231" cy="5184048"/>
          </a:xfrm>
          <a:ln>
            <a:solidFill>
              <a:schemeClr val="accent1"/>
            </a:solidFill>
          </a:ln>
        </p:spPr>
        <p:txBody>
          <a:bodyPr>
            <a:noAutofit/>
          </a:bodyPr>
          <a:lstStyle/>
          <a:p>
            <a:pPr rtl="0">
              <a:spcBef>
                <a:spcPts val="0"/>
              </a:spcBef>
              <a:spcAft>
                <a:spcPts val="0"/>
              </a:spcAft>
            </a:pPr>
            <a:r>
              <a:rPr lang="en-US" b="0" i="0" u="none" strike="noStrike" dirty="0">
                <a:solidFill>
                  <a:srgbClr val="000000"/>
                </a:solidFill>
                <a:effectLst/>
                <a:cs typeface="Arial" panose="020B0604020202020204" pitchFamily="34" charset="0"/>
              </a:rPr>
              <a:t>Know a friend or family member who is ready to turn family lore and facts from research documents into a written legacy book? </a:t>
            </a:r>
            <a:r>
              <a:rPr lang="en-US" dirty="0">
                <a:solidFill>
                  <a:srgbClr val="000000"/>
                </a:solidFill>
                <a:cs typeface="Arial" panose="020B0604020202020204" pitchFamily="34" charset="0"/>
              </a:rPr>
              <a:t>S</a:t>
            </a:r>
            <a:r>
              <a:rPr lang="en-US" b="0" i="0" u="none" strike="noStrike" dirty="0">
                <a:solidFill>
                  <a:srgbClr val="000000"/>
                </a:solidFill>
                <a:effectLst/>
                <a:cs typeface="Arial" panose="020B0604020202020204" pitchFamily="34" charset="0"/>
              </a:rPr>
              <a:t>end them my way. My eight books have a special appendix that helps them research, organize, write, and self-publish their own books. </a:t>
            </a:r>
            <a:br>
              <a:rPr lang="en-US" b="0" i="0" u="none" strike="noStrike" dirty="0">
                <a:solidFill>
                  <a:srgbClr val="000000"/>
                </a:solidFill>
                <a:effectLst/>
                <a:cs typeface="Arial" panose="020B0604020202020204" pitchFamily="34" charset="0"/>
              </a:rPr>
            </a:br>
            <a:endParaRPr lang="en-US" sz="1600" b="0" i="0" u="none" strike="noStrike" dirty="0">
              <a:solidFill>
                <a:srgbClr val="000000"/>
              </a:solidFill>
              <a:effectLst/>
              <a:cs typeface="Arial" panose="020B0604020202020204" pitchFamily="34" charset="0"/>
            </a:endParaRPr>
          </a:p>
          <a:p>
            <a:pPr rtl="0">
              <a:spcBef>
                <a:spcPts val="0"/>
              </a:spcBef>
              <a:spcAft>
                <a:spcPts val="0"/>
              </a:spcAft>
            </a:pPr>
            <a:r>
              <a:rPr lang="en-US" b="0" i="0" u="none" strike="noStrike" dirty="0">
                <a:solidFill>
                  <a:srgbClr val="000000"/>
                </a:solidFill>
                <a:effectLst/>
                <a:cs typeface="Arial" panose="020B0604020202020204" pitchFamily="34" charset="0"/>
              </a:rPr>
              <a:t>Find my books</a:t>
            </a:r>
            <a:r>
              <a:rPr lang="en-US" dirty="0">
                <a:solidFill>
                  <a:srgbClr val="000000"/>
                </a:solidFill>
                <a:cs typeface="Arial" panose="020B0604020202020204" pitchFamily="34" charset="0"/>
              </a:rPr>
              <a:t> online and </a:t>
            </a:r>
            <a:r>
              <a:rPr lang="en-US" b="0" i="0" u="none" strike="noStrike" dirty="0">
                <a:solidFill>
                  <a:srgbClr val="000000"/>
                </a:solidFill>
                <a:effectLst/>
                <a:cs typeface="Arial" panose="020B0604020202020204" pitchFamily="34" charset="0"/>
              </a:rPr>
              <a:t>at </a:t>
            </a:r>
            <a:r>
              <a:rPr lang="en-US" b="0" i="0" u="none" strike="noStrike" dirty="0" err="1">
                <a:solidFill>
                  <a:srgbClr val="C00000"/>
                </a:solidFill>
                <a:effectLst/>
                <a:cs typeface="Arial" panose="020B0604020202020204" pitchFamily="34" charset="0"/>
              </a:rPr>
              <a:t>KathyLynneMarshall.com</a:t>
            </a:r>
            <a:endParaRPr lang="en-US" b="0" dirty="0">
              <a:effectLst/>
              <a:cs typeface="Arial" panose="020B0604020202020204" pitchFamily="34" charset="0"/>
            </a:endParaRPr>
          </a:p>
          <a:p>
            <a:endParaRPr lang="en-US" dirty="0">
              <a:cs typeface="Arial" panose="020B0604020202020204" pitchFamily="34" charset="0"/>
            </a:endParaRPr>
          </a:p>
          <a:p>
            <a:pPr marL="0" indent="0">
              <a:buNone/>
            </a:pPr>
            <a:endParaRPr lang="en-US" dirty="0">
              <a:cs typeface="Arial" panose="020B0604020202020204" pitchFamily="34" charset="0"/>
            </a:endParaRPr>
          </a:p>
          <a:p>
            <a:endParaRPr lang="en-US" dirty="0">
              <a:cs typeface="Arial" panose="020B0604020202020204" pitchFamily="34" charset="0"/>
            </a:endParaRPr>
          </a:p>
        </p:txBody>
      </p:sp>
      <p:pic>
        <p:nvPicPr>
          <p:cNvPr id="4" name="Picture 3">
            <a:hlinkClick r:id="rId3"/>
            <a:extLst>
              <a:ext uri="{FF2B5EF4-FFF2-40B4-BE49-F238E27FC236}">
                <a16:creationId xmlns:a16="http://schemas.microsoft.com/office/drawing/2014/main" id="{3EA721E4-2D85-DB18-4C90-17ED135B3F0F}"/>
              </a:ext>
            </a:extLst>
          </p:cNvPr>
          <p:cNvPicPr>
            <a:picLocks noChangeAspect="1"/>
          </p:cNvPicPr>
          <p:nvPr/>
        </p:nvPicPr>
        <p:blipFill>
          <a:blip r:embed="rId4"/>
          <a:stretch>
            <a:fillRect/>
          </a:stretch>
        </p:blipFill>
        <p:spPr>
          <a:xfrm>
            <a:off x="4885712" y="1623153"/>
            <a:ext cx="7324106" cy="449629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861462403"/>
      </p:ext>
    </p:extLst>
  </p:cSld>
  <p:clrMapOvr>
    <a:masterClrMapping/>
  </p:clrMapOvr>
  <mc:AlternateContent xmlns:mc="http://schemas.openxmlformats.org/markup-compatibility/2006" xmlns:p14="http://schemas.microsoft.com/office/powerpoint/2010/main">
    <mc:Choice Requires="p14">
      <p:transition spd="slow" p14:dur="2000" advTm="39100"/>
    </mc:Choice>
    <mc:Fallback xmlns="">
      <p:transition spd="slow" advTm="391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7B0D-5F4E-5E07-67A9-016CA032BCB0}"/>
              </a:ext>
            </a:extLst>
          </p:cNvPr>
          <p:cNvSpPr>
            <a:spLocks noGrp="1"/>
          </p:cNvSpPr>
          <p:nvPr>
            <p:ph type="title"/>
          </p:nvPr>
        </p:nvSpPr>
        <p:spPr/>
        <p:txBody>
          <a:bodyPr>
            <a:normAutofit/>
          </a:bodyPr>
          <a:lstStyle/>
          <a:p>
            <a:r>
              <a:rPr lang="en-US" sz="4400" b="1" dirty="0">
                <a:latin typeface="+mn-lt"/>
              </a:rPr>
              <a:t>Do You Have Any Questions?</a:t>
            </a:r>
          </a:p>
        </p:txBody>
      </p:sp>
      <p:pic>
        <p:nvPicPr>
          <p:cNvPr id="5" name="Picture 4" descr="Different colored question marks">
            <a:extLst>
              <a:ext uri="{FF2B5EF4-FFF2-40B4-BE49-F238E27FC236}">
                <a16:creationId xmlns:a16="http://schemas.microsoft.com/office/drawing/2014/main" id="{B95DE78D-49B7-B765-EC74-B4A06926E379}"/>
              </a:ext>
            </a:extLst>
          </p:cNvPr>
          <p:cNvPicPr>
            <a:picLocks noChangeAspect="1"/>
          </p:cNvPicPr>
          <p:nvPr/>
        </p:nvPicPr>
        <p:blipFill>
          <a:blip r:embed="rId3"/>
          <a:stretch>
            <a:fillRect/>
          </a:stretch>
        </p:blipFill>
        <p:spPr>
          <a:xfrm>
            <a:off x="907177" y="1643795"/>
            <a:ext cx="10346976" cy="4802187"/>
          </a:xfrm>
          <a:prstGeom prst="rect">
            <a:avLst/>
          </a:prstGeom>
        </p:spPr>
      </p:pic>
    </p:spTree>
    <p:extLst>
      <p:ext uri="{BB962C8B-B14F-4D97-AF65-F5344CB8AC3E}">
        <p14:creationId xmlns:p14="http://schemas.microsoft.com/office/powerpoint/2010/main" val="2769499697"/>
      </p:ext>
    </p:extLst>
  </p:cSld>
  <p:clrMapOvr>
    <a:masterClrMapping/>
  </p:clrMapOvr>
  <mc:AlternateContent xmlns:mc="http://schemas.openxmlformats.org/markup-compatibility/2006" xmlns:p14="http://schemas.microsoft.com/office/powerpoint/2010/main">
    <mc:Choice Requires="p14">
      <p:transition spd="slow" p14:dur="2000" advTm="17703"/>
    </mc:Choice>
    <mc:Fallback xmlns="">
      <p:transition spd="slow" advTm="177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678D-9961-0BD2-D307-FCC2EBB02136}"/>
              </a:ext>
            </a:extLst>
          </p:cNvPr>
          <p:cNvSpPr>
            <a:spLocks noGrp="1"/>
          </p:cNvSpPr>
          <p:nvPr>
            <p:ph type="title"/>
          </p:nvPr>
        </p:nvSpPr>
        <p:spPr>
          <a:xfrm>
            <a:off x="913774" y="257578"/>
            <a:ext cx="10364451" cy="1147806"/>
          </a:xfrm>
        </p:spPr>
        <p:txBody>
          <a:bodyPr>
            <a:normAutofit/>
          </a:bodyPr>
          <a:lstStyle/>
          <a:p>
            <a:r>
              <a:rPr lang="en-US" sz="4000" b="1" dirty="0"/>
              <a:t>How Many of You ...</a:t>
            </a:r>
          </a:p>
        </p:txBody>
      </p:sp>
      <p:graphicFrame>
        <p:nvGraphicFramePr>
          <p:cNvPr id="5" name="Content Placeholder 2">
            <a:extLst>
              <a:ext uri="{FF2B5EF4-FFF2-40B4-BE49-F238E27FC236}">
                <a16:creationId xmlns:a16="http://schemas.microsoft.com/office/drawing/2014/main" id="{29A09C7A-2772-A34B-76D5-63874E6DDB62}"/>
              </a:ext>
            </a:extLst>
          </p:cNvPr>
          <p:cNvGraphicFramePr>
            <a:graphicFrameLocks noGrp="1"/>
          </p:cNvGraphicFramePr>
          <p:nvPr>
            <p:ph idx="1"/>
            <p:extLst>
              <p:ext uri="{D42A27DB-BD31-4B8C-83A1-F6EECF244321}">
                <p14:modId xmlns:p14="http://schemas.microsoft.com/office/powerpoint/2010/main" val="3904694259"/>
              </p:ext>
            </p:extLst>
          </p:nvPr>
        </p:nvGraphicFramePr>
        <p:xfrm>
          <a:off x="270490" y="1296192"/>
          <a:ext cx="11051179"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004373"/>
      </p:ext>
    </p:extLst>
  </p:cSld>
  <p:clrMapOvr>
    <a:masterClrMapping/>
  </p:clrMapOvr>
  <mc:AlternateContent xmlns:mc="http://schemas.openxmlformats.org/markup-compatibility/2006" xmlns:p14="http://schemas.microsoft.com/office/powerpoint/2010/main">
    <mc:Choice Requires="p14">
      <p:transition spd="slow" p14:dur="2000" advTm="78533"/>
    </mc:Choice>
    <mc:Fallback xmlns="">
      <p:transition spd="slow" advTm="785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descr="Image"/>
          <p:cNvPicPr>
            <a:picLocks noGrp="1"/>
          </p:cNvPicPr>
          <p:nvPr>
            <p:ph type="pic" sz="half" idx="21"/>
          </p:nvPr>
        </p:nvPicPr>
        <p:blipFill rotWithShape="1">
          <a:blip r:embed="rId3"/>
          <a:srcRect t="12617" b="7469"/>
          <a:stretch/>
        </p:blipFill>
        <p:spPr>
          <a:xfrm>
            <a:off x="0" y="119270"/>
            <a:ext cx="7528563" cy="6738729"/>
          </a:xfrm>
          <a:prstGeom prst="rect">
            <a:avLst/>
          </a:prstGeom>
        </p:spPr>
      </p:pic>
      <p:sp>
        <p:nvSpPr>
          <p:cNvPr id="141" name="WHAT’S YOUR DESTINATION?"/>
          <p:cNvSpPr txBox="1">
            <a:spLocks noGrp="1"/>
          </p:cNvSpPr>
          <p:nvPr>
            <p:ph type="title"/>
          </p:nvPr>
        </p:nvSpPr>
        <p:spPr>
          <a:xfrm>
            <a:off x="7729666" y="111210"/>
            <a:ext cx="4352667" cy="1490639"/>
          </a:xfrm>
          <a:prstGeom prst="rect">
            <a:avLst/>
          </a:prstGeom>
        </p:spPr>
        <p:txBody>
          <a:bodyPr vert="horz" lIns="45720" tIns="22860" rIns="45720" bIns="22860" rtlCol="0" anchor="ctr">
            <a:normAutofit/>
          </a:bodyPr>
          <a:lstStyle/>
          <a:p>
            <a:pPr algn="ctr" defTabSz="457200"/>
            <a:r>
              <a:rPr lang="en-US" sz="4000" dirty="0">
                <a:latin typeface="+mn-lt"/>
              </a:rPr>
              <a:t>The Desired End Result First?</a:t>
            </a:r>
          </a:p>
        </p:txBody>
      </p:sp>
      <p:sp>
        <p:nvSpPr>
          <p:cNvPr id="142" name="First think about the destination, the goal, the “what” you want to accomplish.…"/>
          <p:cNvSpPr txBox="1">
            <a:spLocks noGrp="1"/>
          </p:cNvSpPr>
          <p:nvPr>
            <p:ph type="body" sz="half" idx="1"/>
          </p:nvPr>
        </p:nvSpPr>
        <p:spPr>
          <a:xfrm>
            <a:off x="7603176" y="1707920"/>
            <a:ext cx="4479157" cy="3345528"/>
          </a:xfrm>
          <a:prstGeom prst="rect">
            <a:avLst/>
          </a:prstGeom>
        </p:spPr>
        <p:txBody>
          <a:bodyPr vert="horz" lIns="45720" tIns="22860" rIns="45720" bIns="22860" rtlCol="0">
            <a:normAutofit/>
          </a:bodyPr>
          <a:lstStyle/>
          <a:p>
            <a:pPr marL="454025" indent="-285750" defTabSz="457200">
              <a:lnSpc>
                <a:spcPct val="110000"/>
              </a:lnSpc>
              <a:spcBef>
                <a:spcPts val="0"/>
              </a:spcBef>
              <a:defRPr sz="4628"/>
            </a:pPr>
            <a:r>
              <a:rPr lang="en-US" sz="3200" dirty="0">
                <a:latin typeface="Helvetica Neue" panose="02000503000000020004" pitchFamily="2" charset="0"/>
                <a:ea typeface="Helvetica Neue" panose="02000503000000020004" pitchFamily="2" charset="0"/>
                <a:cs typeface="Helvetica Neue" panose="02000503000000020004" pitchFamily="2" charset="0"/>
              </a:rPr>
              <a:t>Why think about the finished product 1</a:t>
            </a:r>
            <a:r>
              <a:rPr lang="en-US" sz="3200" baseline="30000" dirty="0">
                <a:latin typeface="Helvetica Neue" panose="02000503000000020004" pitchFamily="2" charset="0"/>
                <a:ea typeface="Helvetica Neue" panose="02000503000000020004" pitchFamily="2" charset="0"/>
                <a:cs typeface="Helvetica Neue" panose="02000503000000020004" pitchFamily="2" charset="0"/>
              </a:rPr>
              <a:t>st</a:t>
            </a:r>
            <a:r>
              <a:rPr lang="en-US" sz="3200" dirty="0">
                <a:latin typeface="Helvetica Neue" panose="02000503000000020004" pitchFamily="2" charset="0"/>
                <a:ea typeface="Helvetica Neue" panose="02000503000000020004" pitchFamily="2" charset="0"/>
                <a:cs typeface="Helvetica Neue" panose="02000503000000020004" pitchFamily="2" charset="0"/>
              </a:rPr>
              <a:t>?</a:t>
            </a:r>
          </a:p>
          <a:p>
            <a:pPr marL="454025" indent="-285750" defTabSz="457200">
              <a:lnSpc>
                <a:spcPct val="110000"/>
              </a:lnSpc>
              <a:spcBef>
                <a:spcPts val="0"/>
              </a:spcBef>
              <a:defRPr sz="4628"/>
            </a:pPr>
            <a:r>
              <a:rPr lang="en-US" sz="3200" dirty="0">
                <a:latin typeface="Helvetica Neue" panose="02000503000000020004" pitchFamily="2" charset="0"/>
                <a:ea typeface="Helvetica Neue" panose="02000503000000020004" pitchFamily="2" charset="0"/>
                <a:cs typeface="Helvetica Neue" panose="02000503000000020004" pitchFamily="2" charset="0"/>
              </a:rPr>
              <a:t>What genre?</a:t>
            </a:r>
          </a:p>
          <a:p>
            <a:pPr marL="454025" indent="-285750" defTabSz="457200">
              <a:lnSpc>
                <a:spcPct val="110000"/>
              </a:lnSpc>
              <a:spcBef>
                <a:spcPts val="0"/>
              </a:spcBef>
              <a:defRPr sz="4628"/>
            </a:pPr>
            <a:r>
              <a:rPr lang="en-US" sz="3200" dirty="0">
                <a:latin typeface="Helvetica Neue" panose="02000503000000020004" pitchFamily="2" charset="0"/>
                <a:ea typeface="Helvetica Neue" panose="02000503000000020004" pitchFamily="2" charset="0"/>
                <a:cs typeface="Helvetica Neue" panose="02000503000000020004" pitchFamily="2" charset="0"/>
              </a:rPr>
              <a:t>What end result showcases U best?</a:t>
            </a:r>
          </a:p>
        </p:txBody>
      </p:sp>
      <p:sp>
        <p:nvSpPr>
          <p:cNvPr id="2" name="TextBox 1">
            <a:extLst>
              <a:ext uri="{FF2B5EF4-FFF2-40B4-BE49-F238E27FC236}">
                <a16:creationId xmlns:a16="http://schemas.microsoft.com/office/drawing/2014/main" id="{8FECEBEF-02C0-8748-86D3-E06376CB95DF}"/>
              </a:ext>
            </a:extLst>
          </p:cNvPr>
          <p:cNvSpPr txBox="1"/>
          <p:nvPr/>
        </p:nvSpPr>
        <p:spPr>
          <a:xfrm rot="380319">
            <a:off x="4660391" y="888173"/>
            <a:ext cx="2597660"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700" b="1" dirty="0">
                <a:solidFill>
                  <a:srgbClr val="FFC000"/>
                </a:solidFill>
                <a:latin typeface="Helvetica Neue"/>
                <a:ea typeface="Helvetica Neue"/>
                <a:cs typeface="Helvetica Neue"/>
                <a:sym typeface="Helvetica Neue"/>
              </a:rPr>
              <a:t>ZOOM</a:t>
            </a:r>
            <a:r>
              <a:rPr lang="en-US" sz="2400" b="1" dirty="0">
                <a:solidFill>
                  <a:srgbClr val="FFC000"/>
                </a:solidFill>
                <a:latin typeface="Helvetica Neue"/>
                <a:ea typeface="Helvetica Neue"/>
                <a:cs typeface="Helvetica Neue"/>
                <a:sym typeface="Helvetica Neue"/>
              </a:rPr>
              <a:t> CHAT</a:t>
            </a:r>
          </a:p>
        </p:txBody>
      </p:sp>
    </p:spTree>
  </p:cSld>
  <p:clrMapOvr>
    <a:masterClrMapping/>
  </p:clrMapOvr>
  <p:transition spd="med" advTm="134966"/>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AA5BA7-3B35-7EA7-7711-A24309A86BCB}"/>
              </a:ext>
            </a:extLst>
          </p:cNvPr>
          <p:cNvSpPr>
            <a:spLocks noGrp="1"/>
          </p:cNvSpPr>
          <p:nvPr>
            <p:ph type="title"/>
          </p:nvPr>
        </p:nvSpPr>
        <p:spPr>
          <a:xfrm>
            <a:off x="1137034" y="609599"/>
            <a:ext cx="6596455" cy="1322888"/>
          </a:xfrm>
        </p:spPr>
        <p:txBody>
          <a:bodyPr>
            <a:normAutofit/>
          </a:bodyPr>
          <a:lstStyle/>
          <a:p>
            <a:r>
              <a:rPr lang="en-US" b="1" dirty="0"/>
              <a:t>Gather Research Facts</a:t>
            </a:r>
          </a:p>
        </p:txBody>
      </p:sp>
      <p:pic>
        <p:nvPicPr>
          <p:cNvPr id="9" name="Picture 8">
            <a:extLst>
              <a:ext uri="{FF2B5EF4-FFF2-40B4-BE49-F238E27FC236}">
                <a16:creationId xmlns:a16="http://schemas.microsoft.com/office/drawing/2014/main" id="{1809BA01-2E40-AEB8-2E29-CB8587AD06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5000"/>
                    </a14:imgEffect>
                  </a14:imgLayer>
                </a14:imgProps>
              </a:ext>
            </a:extLst>
          </a:blip>
          <a:stretch>
            <a:fillRect/>
          </a:stretch>
        </p:blipFill>
        <p:spPr>
          <a:xfrm>
            <a:off x="8959404" y="281376"/>
            <a:ext cx="2764231" cy="1672371"/>
          </a:xfrm>
          <a:prstGeom prst="rect">
            <a:avLst/>
          </a:prstGeom>
        </p:spPr>
      </p:pic>
      <p:sp>
        <p:nvSpPr>
          <p:cNvPr id="3" name="Content Placeholder 2">
            <a:extLst>
              <a:ext uri="{FF2B5EF4-FFF2-40B4-BE49-F238E27FC236}">
                <a16:creationId xmlns:a16="http://schemas.microsoft.com/office/drawing/2014/main" id="{CDE7191C-5F87-138B-BAE0-9BE5C2E5306F}"/>
              </a:ext>
            </a:extLst>
          </p:cNvPr>
          <p:cNvSpPr>
            <a:spLocks noGrp="1"/>
          </p:cNvSpPr>
          <p:nvPr>
            <p:ph idx="1"/>
          </p:nvPr>
        </p:nvSpPr>
        <p:spPr>
          <a:xfrm>
            <a:off x="604811" y="1793095"/>
            <a:ext cx="6839883" cy="4455306"/>
          </a:xfrm>
          <a:gradFill flip="none" rotWithShape="1">
            <a:gsLst>
              <a:gs pos="0">
                <a:schemeClr val="bg1"/>
              </a:gs>
              <a:gs pos="60000">
                <a:srgbClr val="00B0F0">
                  <a:tint val="44500"/>
                  <a:satMod val="160000"/>
                </a:srgbClr>
              </a:gs>
              <a:gs pos="100000">
                <a:srgbClr val="00B0F0"/>
              </a:gs>
            </a:gsLst>
            <a:path path="circle">
              <a:fillToRect t="100000" r="100000"/>
            </a:path>
            <a:tileRect l="-100000" b="-100000"/>
          </a:gradFill>
          <a:ln w="25400">
            <a:solidFill>
              <a:srgbClr val="404040"/>
            </a:solidFill>
          </a:ln>
        </p:spPr>
        <p:txBody>
          <a:bodyPr>
            <a:normAutofit fontScale="85000" lnSpcReduction="20000"/>
          </a:bodyPr>
          <a:lstStyle/>
          <a:p>
            <a:endParaRPr lang="en-US" sz="3200" dirty="0"/>
          </a:p>
          <a:p>
            <a:r>
              <a:rPr lang="en-US" sz="3200" dirty="0"/>
              <a:t>Google is your best friend, for example:</a:t>
            </a:r>
          </a:p>
          <a:p>
            <a:pPr marL="0" indent="0">
              <a:buNone/>
            </a:pPr>
            <a:r>
              <a:rPr lang="en-US" sz="3200" dirty="0"/>
              <a:t>   “Handcuffing techniques in 1880 England”</a:t>
            </a:r>
            <a:br>
              <a:rPr lang="en-US" sz="3200" dirty="0"/>
            </a:br>
            <a:endParaRPr lang="en-US" sz="3200" dirty="0"/>
          </a:p>
          <a:p>
            <a:r>
              <a:rPr lang="en-US" sz="3200" dirty="0"/>
              <a:t>Read books, periodicals, newspapers, magazines dealing with the desired subject matter.</a:t>
            </a:r>
            <a:br>
              <a:rPr lang="en-US" sz="3200" dirty="0"/>
            </a:br>
            <a:endParaRPr lang="en-US" sz="3200" dirty="0"/>
          </a:p>
          <a:p>
            <a:r>
              <a:rPr lang="en-US" sz="3200" dirty="0" err="1"/>
              <a:t>ChroniclingAmerica.loc.gov</a:t>
            </a:r>
            <a:r>
              <a:rPr lang="en-US" sz="3200" dirty="0"/>
              <a:t> = maps &amp; images</a:t>
            </a:r>
            <a:br>
              <a:rPr lang="en-US" sz="3200" dirty="0"/>
            </a:br>
            <a:endParaRPr lang="en-US" sz="3200" dirty="0"/>
          </a:p>
          <a:p>
            <a:r>
              <a:rPr lang="en-US" sz="3200" dirty="0"/>
              <a:t>Do your own primary &amp; secondary research for your genre.</a:t>
            </a:r>
          </a:p>
          <a:p>
            <a:endParaRPr lang="en-US" sz="3200" dirty="0"/>
          </a:p>
        </p:txBody>
      </p:sp>
      <p:pic>
        <p:nvPicPr>
          <p:cNvPr id="8" name="Picture 7" descr="A logo with different colored letters&#10;&#10;Description automatically generated">
            <a:extLst>
              <a:ext uri="{FF2B5EF4-FFF2-40B4-BE49-F238E27FC236}">
                <a16:creationId xmlns:a16="http://schemas.microsoft.com/office/drawing/2014/main" id="{82E55949-C03F-BE8C-5B6F-B04055656369}"/>
              </a:ext>
            </a:extLst>
          </p:cNvPr>
          <p:cNvPicPr>
            <a:picLocks noChangeAspect="1"/>
          </p:cNvPicPr>
          <p:nvPr/>
        </p:nvPicPr>
        <p:blipFill>
          <a:blip r:embed="rId5"/>
          <a:stretch>
            <a:fillRect/>
          </a:stretch>
        </p:blipFill>
        <p:spPr>
          <a:xfrm>
            <a:off x="9027906" y="4707857"/>
            <a:ext cx="2606508" cy="1000172"/>
          </a:xfrm>
          <a:prstGeom prst="rect">
            <a:avLst/>
          </a:prstGeom>
        </p:spPr>
      </p:pic>
      <p:pic>
        <p:nvPicPr>
          <p:cNvPr id="7" name="Picture 6">
            <a:extLst>
              <a:ext uri="{FF2B5EF4-FFF2-40B4-BE49-F238E27FC236}">
                <a16:creationId xmlns:a16="http://schemas.microsoft.com/office/drawing/2014/main" id="{0E4527D2-9796-A8E9-5A40-B1CE0399A82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64000"/>
                    </a14:imgEffect>
                    <a14:imgEffect>
                      <a14:brightnessContrast contrast="35000"/>
                    </a14:imgEffect>
                  </a14:imgLayer>
                </a14:imgProps>
              </a:ext>
            </a:extLst>
          </a:blip>
          <a:stretch>
            <a:fillRect/>
          </a:stretch>
        </p:blipFill>
        <p:spPr>
          <a:xfrm>
            <a:off x="8439462" y="2690025"/>
            <a:ext cx="3544032" cy="1010048"/>
          </a:xfrm>
          <a:prstGeom prst="rect">
            <a:avLst/>
          </a:prstGeom>
        </p:spPr>
      </p:pic>
    </p:spTree>
    <p:extLst>
      <p:ext uri="{BB962C8B-B14F-4D97-AF65-F5344CB8AC3E}">
        <p14:creationId xmlns:p14="http://schemas.microsoft.com/office/powerpoint/2010/main" val="2811653788"/>
      </p:ext>
    </p:extLst>
  </p:cSld>
  <p:clrMapOvr>
    <a:masterClrMapping/>
  </p:clrMapOvr>
  <mc:AlternateContent xmlns:mc="http://schemas.openxmlformats.org/markup-compatibility/2006" xmlns:p14="http://schemas.microsoft.com/office/powerpoint/2010/main">
    <mc:Choice Requires="p14">
      <p:transition spd="slow" p14:dur="2000" advTm="175010"/>
    </mc:Choice>
    <mc:Fallback xmlns="">
      <p:transition spd="slow" advTm="17501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311E-AF6D-D2B1-843A-E4C84EE8EAAE}"/>
              </a:ext>
            </a:extLst>
          </p:cNvPr>
          <p:cNvSpPr>
            <a:spLocks noGrp="1"/>
          </p:cNvSpPr>
          <p:nvPr>
            <p:ph type="title"/>
          </p:nvPr>
        </p:nvSpPr>
        <p:spPr>
          <a:xfrm>
            <a:off x="271114" y="203200"/>
            <a:ext cx="8570775" cy="1062617"/>
          </a:xfrm>
        </p:spPr>
        <p:txBody>
          <a:bodyPr>
            <a:noAutofit/>
          </a:bodyPr>
          <a:lstStyle/>
          <a:p>
            <a:r>
              <a:rPr lang="en-US" sz="3600" b="1" dirty="0">
                <a:latin typeface="+mn-lt"/>
              </a:rPr>
              <a:t>Primary Research: = Obtain First-Hand</a:t>
            </a:r>
            <a:br>
              <a:rPr lang="en-US" sz="3600" b="1" dirty="0">
                <a:latin typeface="+mn-lt"/>
              </a:rPr>
            </a:br>
            <a:r>
              <a:rPr lang="en-US" sz="3600" b="1" dirty="0">
                <a:latin typeface="+mn-lt"/>
              </a:rPr>
              <a:t>Secondary Research = Use Existing Data</a:t>
            </a:r>
          </a:p>
        </p:txBody>
      </p:sp>
      <p:sp>
        <p:nvSpPr>
          <p:cNvPr id="3" name="Content Placeholder 2">
            <a:extLst>
              <a:ext uri="{FF2B5EF4-FFF2-40B4-BE49-F238E27FC236}">
                <a16:creationId xmlns:a16="http://schemas.microsoft.com/office/drawing/2014/main" id="{4E3B7DDB-A9E9-33A4-18D3-B0B75329F50E}"/>
              </a:ext>
            </a:extLst>
          </p:cNvPr>
          <p:cNvSpPr>
            <a:spLocks noGrp="1"/>
          </p:cNvSpPr>
          <p:nvPr>
            <p:ph idx="1"/>
          </p:nvPr>
        </p:nvSpPr>
        <p:spPr>
          <a:xfrm>
            <a:off x="271115" y="1454076"/>
            <a:ext cx="7981932" cy="5200724"/>
          </a:xfrm>
        </p:spPr>
        <p:txBody>
          <a:bodyPr>
            <a:normAutofit/>
          </a:bodyPr>
          <a:lstStyle/>
          <a:p>
            <a:pPr marL="0" marR="0" indent="0" algn="ctr">
              <a:lnSpc>
                <a:spcPct val="110000"/>
              </a:lnSpc>
              <a:spcBef>
                <a:spcPts val="0"/>
              </a:spcBef>
              <a:spcAft>
                <a:spcPts val="0"/>
              </a:spcAft>
              <a:buNone/>
            </a:pPr>
            <a:r>
              <a:rPr lang="en-US" dirty="0">
                <a:effectLst/>
                <a:uFill>
                  <a:solidFill>
                    <a:srgbClr val="C0504D"/>
                  </a:solidFill>
                </a:uFill>
                <a:latin typeface="Arial" panose="020B0604020202020204" pitchFamily="34" charset="0"/>
                <a:ea typeface="Arial Unicode MS" panose="020B0604020202020204" pitchFamily="34" charset="-128"/>
                <a:cs typeface="Arial" panose="020B0604020202020204" pitchFamily="34" charset="0"/>
              </a:rPr>
              <a:t>Reba May Williams 1907-2014</a:t>
            </a:r>
            <a:endParaRPr lang="en-US" sz="2400" b="1" dirty="0">
              <a:effectLst/>
              <a:uFill>
                <a:solidFill>
                  <a:srgbClr val="C0504D"/>
                </a:solidFill>
              </a:uFill>
              <a:latin typeface="Arial" panose="020B0604020202020204" pitchFamily="34" charset="0"/>
              <a:ea typeface="Arial Unicode MS" panose="020B0604020202020204" pitchFamily="34" charset="-128"/>
              <a:cs typeface="Arial" panose="020B0604020202020204" pitchFamily="34" charset="0"/>
            </a:endParaRPr>
          </a:p>
          <a:p>
            <a:pPr marL="0" marR="0" indent="0" algn="just">
              <a:lnSpc>
                <a:spcPct val="110000"/>
              </a:lnSpc>
              <a:spcBef>
                <a:spcPts val="0"/>
              </a:spcBef>
              <a:spcAft>
                <a:spcPts val="0"/>
              </a:spcAft>
              <a:buNone/>
            </a:pPr>
            <a:r>
              <a:rPr lang="en-US" sz="2400" dirty="0">
                <a:effectLst/>
                <a:uFill>
                  <a:solidFill>
                    <a:srgbClr val="C0504D"/>
                  </a:solidFill>
                </a:uFill>
                <a:latin typeface="Arial" panose="020B0604020202020204" pitchFamily="34" charset="0"/>
                <a:ea typeface="Arial Unicode MS" panose="020B0604020202020204" pitchFamily="34" charset="-128"/>
                <a:cs typeface="Arial" panose="020B0604020202020204" pitchFamily="34" charset="0"/>
              </a:rPr>
              <a:t>“I don't know why everybody’s making such a big deal about me getting my high school diploma at 106 years of age. Jay Leno told my story one night on his Tonight Show, after the Associated Press broadcasted my story all over the news wires in America, and even in England. </a:t>
            </a:r>
          </a:p>
          <a:p>
            <a:pPr marL="0" marR="0" indent="0" algn="just">
              <a:lnSpc>
                <a:spcPct val="110000"/>
              </a:lnSpc>
              <a:spcBef>
                <a:spcPts val="0"/>
              </a:spcBef>
              <a:spcAft>
                <a:spcPts val="0"/>
              </a:spcAft>
              <a:buNone/>
            </a:pPr>
            <a:endParaRPr lang="en-US" sz="2400" dirty="0">
              <a:uFill>
                <a:solidFill>
                  <a:srgbClr val="C0504D"/>
                </a:solidFill>
              </a:uFill>
              <a:latin typeface="Arial" panose="020B0604020202020204" pitchFamily="34" charset="0"/>
              <a:ea typeface="Arial Unicode MS" panose="020B0604020202020204" pitchFamily="34" charset="-128"/>
              <a:cs typeface="Arial" panose="020B0604020202020204" pitchFamily="34" charset="0"/>
            </a:endParaRPr>
          </a:p>
          <a:p>
            <a:pPr marL="0" marR="0" indent="0" algn="just">
              <a:lnSpc>
                <a:spcPct val="110000"/>
              </a:lnSpc>
              <a:spcBef>
                <a:spcPts val="0"/>
              </a:spcBef>
              <a:spcAft>
                <a:spcPts val="0"/>
              </a:spcAft>
              <a:buNone/>
            </a:pPr>
            <a:r>
              <a:rPr lang="en-US" sz="2400" dirty="0">
                <a:effectLst/>
                <a:uFill>
                  <a:solidFill>
                    <a:srgbClr val="C0504D"/>
                  </a:solidFill>
                </a:uFill>
                <a:latin typeface="Arial" panose="020B0604020202020204" pitchFamily="34" charset="0"/>
                <a:ea typeface="Arial Unicode MS" panose="020B0604020202020204" pitchFamily="34" charset="-128"/>
                <a:cs typeface="Arial" panose="020B0604020202020204" pitchFamily="34" charset="0"/>
              </a:rPr>
              <a:t>“And can you believe that Essence Magazine put a picture of me, Reba Williams, in their December 2013 edition? See, I am sitting up in my bed in my white cap and gown. It was all too much hullabaloo! Just the same ol' same ol' to me."</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2A729AD-86A2-F9D6-427E-6E5B9CE436E5}"/>
              </a:ext>
            </a:extLst>
          </p:cNvPr>
          <p:cNvPicPr>
            <a:picLocks noChangeAspect="1"/>
          </p:cNvPicPr>
          <p:nvPr/>
        </p:nvPicPr>
        <p:blipFill>
          <a:blip r:embed="rId3"/>
          <a:stretch>
            <a:fillRect/>
          </a:stretch>
        </p:blipFill>
        <p:spPr>
          <a:xfrm>
            <a:off x="8510954" y="62351"/>
            <a:ext cx="3681046" cy="5388981"/>
          </a:xfrm>
          <a:prstGeom prst="rect">
            <a:avLst/>
          </a:prstGeom>
        </p:spPr>
      </p:pic>
    </p:spTree>
    <p:extLst>
      <p:ext uri="{BB962C8B-B14F-4D97-AF65-F5344CB8AC3E}">
        <p14:creationId xmlns:p14="http://schemas.microsoft.com/office/powerpoint/2010/main" val="1736513385"/>
      </p:ext>
    </p:extLst>
  </p:cSld>
  <p:clrMapOvr>
    <a:masterClrMapping/>
  </p:clrMapOvr>
  <mc:AlternateContent xmlns:mc="http://schemas.openxmlformats.org/markup-compatibility/2006" xmlns:p14="http://schemas.microsoft.com/office/powerpoint/2010/main">
    <mc:Choice Requires="p14">
      <p:transition spd="slow" p14:dur="2000" advTm="241875"/>
    </mc:Choice>
    <mc:Fallback xmlns="">
      <p:transition spd="slow" advTm="2418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0EAA-A1A3-8D70-529A-D054E6600FC4}"/>
              </a:ext>
            </a:extLst>
          </p:cNvPr>
          <p:cNvSpPr>
            <a:spLocks noGrp="1"/>
          </p:cNvSpPr>
          <p:nvPr>
            <p:ph type="title"/>
          </p:nvPr>
        </p:nvSpPr>
        <p:spPr>
          <a:xfrm>
            <a:off x="516577" y="511445"/>
            <a:ext cx="10538277" cy="1004397"/>
          </a:xfrm>
        </p:spPr>
        <p:txBody>
          <a:bodyPr>
            <a:normAutofit/>
          </a:bodyPr>
          <a:lstStyle/>
          <a:p>
            <a:r>
              <a:rPr lang="en-US" sz="4000" b="1" dirty="0"/>
              <a:t>Cite All Research Sources</a:t>
            </a:r>
          </a:p>
        </p:txBody>
      </p:sp>
      <p:sp>
        <p:nvSpPr>
          <p:cNvPr id="3" name="Content Placeholder 2">
            <a:extLst>
              <a:ext uri="{FF2B5EF4-FFF2-40B4-BE49-F238E27FC236}">
                <a16:creationId xmlns:a16="http://schemas.microsoft.com/office/drawing/2014/main" id="{CA55C947-8C7B-8A1A-4D90-6E7228D2B235}"/>
              </a:ext>
            </a:extLst>
          </p:cNvPr>
          <p:cNvSpPr>
            <a:spLocks noGrp="1"/>
          </p:cNvSpPr>
          <p:nvPr>
            <p:ph idx="1"/>
          </p:nvPr>
        </p:nvSpPr>
        <p:spPr>
          <a:xfrm>
            <a:off x="516577" y="1515842"/>
            <a:ext cx="11235942" cy="4830713"/>
          </a:xfrm>
        </p:spPr>
        <p:txBody>
          <a:bodyPr>
            <a:noAutofit/>
          </a:bodyPr>
          <a:lstStyle/>
          <a:p>
            <a:pPr algn="l"/>
            <a:r>
              <a:rPr lang="en-US" sz="3200" dirty="0"/>
              <a:t>Log each source.</a:t>
            </a:r>
            <a:br>
              <a:rPr lang="en-US" sz="3200" dirty="0"/>
            </a:br>
            <a:endParaRPr lang="en-US" sz="3200" dirty="0"/>
          </a:p>
          <a:p>
            <a:pPr algn="l"/>
            <a:r>
              <a:rPr lang="en-US" sz="3200" dirty="0"/>
              <a:t>Footnote and end note format: (per Chicago Book of Style):</a:t>
            </a:r>
            <a:br>
              <a:rPr lang="en-US" sz="3200" dirty="0"/>
            </a:br>
            <a:r>
              <a:rPr lang="en-US" sz="3200" b="0" i="0" u="none" strike="noStrike" dirty="0">
                <a:solidFill>
                  <a:srgbClr val="FF0000"/>
                </a:solidFill>
                <a:effectLst/>
              </a:rPr>
              <a:t>Footnote #. Author’s First and Last Name, </a:t>
            </a:r>
            <a:r>
              <a:rPr lang="en-US" sz="3200" b="0" i="1" u="none" strike="noStrike" dirty="0">
                <a:solidFill>
                  <a:srgbClr val="FF0000"/>
                </a:solidFill>
                <a:effectLst/>
              </a:rPr>
              <a:t>Book Title: Subtitle, edition (if applicable). </a:t>
            </a:r>
            <a:r>
              <a:rPr lang="en-US" sz="3200" b="0" i="0" u="none" strike="noStrike" dirty="0">
                <a:solidFill>
                  <a:srgbClr val="FF0000"/>
                </a:solidFill>
                <a:effectLst/>
              </a:rPr>
              <a:t>(Place of Publication: Publisher, Publication Date), page#.</a:t>
            </a:r>
            <a:br>
              <a:rPr lang="en-US" sz="3200" b="0" i="0" u="none" strike="noStrike" dirty="0">
                <a:solidFill>
                  <a:srgbClr val="FF0000"/>
                </a:solidFill>
                <a:effectLst/>
              </a:rPr>
            </a:br>
            <a:endParaRPr lang="en-US" sz="3200" dirty="0">
              <a:solidFill>
                <a:srgbClr val="FF0000"/>
              </a:solidFill>
            </a:endParaRPr>
          </a:p>
          <a:p>
            <a:r>
              <a:rPr lang="en-US" sz="3200" dirty="0"/>
              <a:t>Copy URL of sources, paste into manuscript footnote.</a:t>
            </a:r>
            <a:br>
              <a:rPr lang="en-US" sz="3200" dirty="0"/>
            </a:br>
            <a:endParaRPr lang="en-US" sz="3200" dirty="0"/>
          </a:p>
          <a:p>
            <a:r>
              <a:rPr lang="en-US" sz="3200" dirty="0"/>
              <a:t>Fiction writers get to snub citations? Lucky!</a:t>
            </a:r>
          </a:p>
        </p:txBody>
      </p:sp>
    </p:spTree>
    <p:extLst>
      <p:ext uri="{BB962C8B-B14F-4D97-AF65-F5344CB8AC3E}">
        <p14:creationId xmlns:p14="http://schemas.microsoft.com/office/powerpoint/2010/main" val="1396381278"/>
      </p:ext>
    </p:extLst>
  </p:cSld>
  <p:clrMapOvr>
    <a:masterClrMapping/>
  </p:clrMapOvr>
  <mc:AlternateContent xmlns:mc="http://schemas.openxmlformats.org/markup-compatibility/2006" xmlns:p14="http://schemas.microsoft.com/office/powerpoint/2010/main">
    <mc:Choice Requires="p14">
      <p:transition spd="slow" p14:dur="2000" advTm="78113"/>
    </mc:Choice>
    <mc:Fallback xmlns="">
      <p:transition spd="slow" advTm="7811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B43B-D928-06D9-1827-4A48A871F499}"/>
              </a:ext>
            </a:extLst>
          </p:cNvPr>
          <p:cNvSpPr>
            <a:spLocks noGrp="1"/>
          </p:cNvSpPr>
          <p:nvPr>
            <p:ph type="title"/>
          </p:nvPr>
        </p:nvSpPr>
        <p:spPr>
          <a:xfrm>
            <a:off x="834084" y="75390"/>
            <a:ext cx="10131425" cy="937864"/>
          </a:xfrm>
        </p:spPr>
        <p:txBody>
          <a:bodyPr>
            <a:normAutofit/>
          </a:bodyPr>
          <a:lstStyle/>
          <a:p>
            <a:pPr algn="ctr"/>
            <a:r>
              <a:rPr lang="en-US" dirty="0"/>
              <a:t>Organize &amp; Consolidate the Data</a:t>
            </a:r>
          </a:p>
        </p:txBody>
      </p:sp>
      <p:pic>
        <p:nvPicPr>
          <p:cNvPr id="10" name="Picture 9">
            <a:extLst>
              <a:ext uri="{FF2B5EF4-FFF2-40B4-BE49-F238E27FC236}">
                <a16:creationId xmlns:a16="http://schemas.microsoft.com/office/drawing/2014/main" id="{499B8499-0DC3-466C-A8A2-4925D65E40E0}"/>
              </a:ext>
            </a:extLst>
          </p:cNvPr>
          <p:cNvPicPr>
            <a:picLocks noChangeAspect="1"/>
          </p:cNvPicPr>
          <p:nvPr/>
        </p:nvPicPr>
        <p:blipFill>
          <a:blip r:embed="rId3"/>
          <a:stretch>
            <a:fillRect/>
          </a:stretch>
        </p:blipFill>
        <p:spPr>
          <a:xfrm>
            <a:off x="653143" y="1136824"/>
            <a:ext cx="11455039" cy="3630907"/>
          </a:xfrm>
          <a:prstGeom prst="rect">
            <a:avLst/>
          </a:prstGeom>
        </p:spPr>
      </p:pic>
      <p:sp>
        <p:nvSpPr>
          <p:cNvPr id="3" name="TextBox 2">
            <a:extLst>
              <a:ext uri="{FF2B5EF4-FFF2-40B4-BE49-F238E27FC236}">
                <a16:creationId xmlns:a16="http://schemas.microsoft.com/office/drawing/2014/main" id="{344CEC90-93A4-AF05-E50F-895196A675A3}"/>
              </a:ext>
            </a:extLst>
          </p:cNvPr>
          <p:cNvSpPr txBox="1"/>
          <p:nvPr/>
        </p:nvSpPr>
        <p:spPr>
          <a:xfrm>
            <a:off x="83819" y="1136824"/>
            <a:ext cx="536342" cy="3539430"/>
          </a:xfrm>
          <a:prstGeom prst="rect">
            <a:avLst/>
          </a:prstGeom>
          <a:noFill/>
        </p:spPr>
        <p:txBody>
          <a:bodyPr wrap="square" rtlCol="0">
            <a:spAutoFit/>
          </a:bodyPr>
          <a:lstStyle/>
          <a:p>
            <a:pPr algn="ctr"/>
            <a:r>
              <a:rPr lang="en-US" sz="2800" dirty="0">
                <a:latin typeface="Charlemagne Std" pitchFamily="82" charset="77"/>
              </a:rPr>
              <a:t>w</a:t>
            </a:r>
          </a:p>
          <a:p>
            <a:pPr algn="ctr"/>
            <a:r>
              <a:rPr lang="en-US" sz="2800" dirty="0">
                <a:latin typeface="Charlemagne Std" pitchFamily="82" charset="77"/>
              </a:rPr>
              <a:t>I</a:t>
            </a:r>
          </a:p>
          <a:p>
            <a:pPr algn="ctr"/>
            <a:r>
              <a:rPr lang="en-US" sz="2800" dirty="0">
                <a:latin typeface="Charlemagne Std" pitchFamily="82" charset="77"/>
              </a:rPr>
              <a:t>L</a:t>
            </a:r>
          </a:p>
          <a:p>
            <a:pPr algn="ctr"/>
            <a:r>
              <a:rPr lang="en-US" sz="2800" dirty="0">
                <a:latin typeface="Charlemagne Std" pitchFamily="82" charset="77"/>
              </a:rPr>
              <a:t>L</a:t>
            </a:r>
          </a:p>
          <a:p>
            <a:pPr algn="ctr"/>
            <a:r>
              <a:rPr lang="en-US" sz="2800" dirty="0">
                <a:latin typeface="Charlemagne Std" pitchFamily="82" charset="77"/>
              </a:rPr>
              <a:t>I</a:t>
            </a:r>
          </a:p>
          <a:p>
            <a:pPr algn="ctr"/>
            <a:r>
              <a:rPr lang="en-US" sz="2800" dirty="0">
                <a:latin typeface="Charlemagne Std" pitchFamily="82" charset="77"/>
              </a:rPr>
              <a:t>A</a:t>
            </a:r>
          </a:p>
          <a:p>
            <a:pPr algn="ctr"/>
            <a:r>
              <a:rPr lang="en-US" sz="2800" dirty="0">
                <a:latin typeface="Charlemagne Std" pitchFamily="82" charset="77"/>
              </a:rPr>
              <a:t>M</a:t>
            </a:r>
          </a:p>
          <a:p>
            <a:pPr algn="ctr"/>
            <a:r>
              <a:rPr lang="en-US" sz="2800" dirty="0">
                <a:latin typeface="Charlemagne Std" pitchFamily="82" charset="77"/>
              </a:rPr>
              <a:t>S</a:t>
            </a:r>
          </a:p>
        </p:txBody>
      </p:sp>
    </p:spTree>
    <p:extLst>
      <p:ext uri="{BB962C8B-B14F-4D97-AF65-F5344CB8AC3E}">
        <p14:creationId xmlns:p14="http://schemas.microsoft.com/office/powerpoint/2010/main" val="98331834"/>
      </p:ext>
    </p:extLst>
  </p:cSld>
  <p:clrMapOvr>
    <a:masterClrMapping/>
  </p:clrMapOvr>
  <mc:AlternateContent xmlns:mc="http://schemas.openxmlformats.org/markup-compatibility/2006" xmlns:p14="http://schemas.microsoft.com/office/powerpoint/2010/main">
    <mc:Choice Requires="p14">
      <p:transition spd="slow" p14:dur="2000" advTm="117666"/>
    </mc:Choice>
    <mc:Fallback xmlns="">
      <p:transition spd="slow" advTm="11766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6F9-8706-6A77-CC08-BB80918BC0E4}"/>
              </a:ext>
            </a:extLst>
          </p:cNvPr>
          <p:cNvSpPr>
            <a:spLocks noGrp="1"/>
          </p:cNvSpPr>
          <p:nvPr>
            <p:ph type="title"/>
          </p:nvPr>
        </p:nvSpPr>
        <p:spPr>
          <a:xfrm>
            <a:off x="0" y="643708"/>
            <a:ext cx="3985846" cy="2164806"/>
          </a:xfrm>
        </p:spPr>
        <p:txBody>
          <a:bodyPr>
            <a:normAutofit/>
          </a:bodyPr>
          <a:lstStyle/>
          <a:p>
            <a:pPr algn="r"/>
            <a:r>
              <a:rPr lang="en-US" sz="4400" dirty="0"/>
              <a:t>Locate Details that Enrich </a:t>
            </a:r>
            <a:br>
              <a:rPr lang="en-US" sz="4400" dirty="0"/>
            </a:br>
            <a:r>
              <a:rPr lang="en-US" sz="4400" dirty="0"/>
              <a:t>Your Story</a:t>
            </a:r>
          </a:p>
        </p:txBody>
      </p:sp>
      <p:graphicFrame>
        <p:nvGraphicFramePr>
          <p:cNvPr id="5" name="Content Placeholder 2">
            <a:extLst>
              <a:ext uri="{FF2B5EF4-FFF2-40B4-BE49-F238E27FC236}">
                <a16:creationId xmlns:a16="http://schemas.microsoft.com/office/drawing/2014/main" id="{36AF243D-B74D-8870-91F8-805A1FCAD802}"/>
              </a:ext>
            </a:extLst>
          </p:cNvPr>
          <p:cNvGraphicFramePr>
            <a:graphicFrameLocks noGrp="1"/>
          </p:cNvGraphicFramePr>
          <p:nvPr>
            <p:ph idx="1"/>
            <p:extLst>
              <p:ext uri="{D42A27DB-BD31-4B8C-83A1-F6EECF244321}">
                <p14:modId xmlns:p14="http://schemas.microsoft.com/office/powerpoint/2010/main" val="2467705270"/>
              </p:ext>
            </p:extLst>
          </p:nvPr>
        </p:nvGraphicFramePr>
        <p:xfrm>
          <a:off x="4161294" y="-1"/>
          <a:ext cx="8030706" cy="6730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9281852"/>
      </p:ext>
    </p:extLst>
  </p:cSld>
  <p:clrMapOvr>
    <a:masterClrMapping/>
  </p:clrMapOvr>
  <mc:AlternateContent xmlns:mc="http://schemas.openxmlformats.org/markup-compatibility/2006" xmlns:p14="http://schemas.microsoft.com/office/powerpoint/2010/main">
    <mc:Choice Requires="p14">
      <p:transition spd="slow" p14:dur="2000" advTm="195542"/>
    </mc:Choice>
    <mc:Fallback xmlns="">
      <p:transition spd="slow" advTm="19554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{1007F3CC-493A-5E48-99FF-8F7C06592030}tf16401378</Template>
  <TotalTime>12116</TotalTime>
  <Words>5317</Words>
  <Application>Microsoft Macintosh PowerPoint</Application>
  <PresentationFormat>Widescreen</PresentationFormat>
  <Paragraphs>287</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 Unicode MS</vt:lpstr>
      <vt:lpstr>Arial</vt:lpstr>
      <vt:lpstr>Arial Nova</vt:lpstr>
      <vt:lpstr>Calibri</vt:lpstr>
      <vt:lpstr>Calibri Light</vt:lpstr>
      <vt:lpstr>Charlemagne Std</vt:lpstr>
      <vt:lpstr>Gill Sans Ultra Bold</vt:lpstr>
      <vt:lpstr>Helvetica Neue</vt:lpstr>
      <vt:lpstr>Times New Roman</vt:lpstr>
      <vt:lpstr>Office Theme</vt:lpstr>
      <vt:lpstr>RESEARCH FOR WRITERS</vt:lpstr>
      <vt:lpstr>Sharing My Research Toolkit</vt:lpstr>
      <vt:lpstr>How Many of You ...</vt:lpstr>
      <vt:lpstr>The Desired End Result First?</vt:lpstr>
      <vt:lpstr>Gather Research Facts</vt:lpstr>
      <vt:lpstr>Primary Research: = Obtain First-Hand Secondary Research = Use Existing Data</vt:lpstr>
      <vt:lpstr>Cite All Research Sources</vt:lpstr>
      <vt:lpstr>Organize &amp; Consolidate the Data</vt:lpstr>
      <vt:lpstr>Locate Details that Enrich  Your Story</vt:lpstr>
      <vt:lpstr>A Research Trip Can Enhance  Your Setting &amp; Characters</vt:lpstr>
      <vt:lpstr>Traveling Through Georgia in 2021 with a White Cousin</vt:lpstr>
      <vt:lpstr>How I Bring Facts to Life</vt:lpstr>
      <vt:lpstr>Newspapers Bring Grandma to Life</vt:lpstr>
      <vt:lpstr>2XGGF Israel Smith Told the Tale in a Congressional Record!!!</vt:lpstr>
      <vt:lpstr>Research for Historical Family Stories</vt:lpstr>
      <vt:lpstr>WRITING PROMPT #1</vt:lpstr>
      <vt:lpstr>Prompt #2:  Add 3-5 Sensory Flavors</vt:lpstr>
      <vt:lpstr>Prompt #3: Add Dialog</vt:lpstr>
      <vt:lpstr>Just Get Started ... NOW!</vt:lpstr>
      <vt:lpstr>Do You Know Someone  Who Could Benefit from My Information?</vt:lpstr>
      <vt:lpstr>Do You Have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family legacies or just want to polish your research skills for novels and nonfiction books? </dc:title>
  <dc:creator>Kathy Marshall</dc:creator>
  <cp:lastModifiedBy>Kathy Marshall</cp:lastModifiedBy>
  <cp:revision>240</cp:revision>
  <cp:lastPrinted>2024-01-09T03:19:36Z</cp:lastPrinted>
  <dcterms:created xsi:type="dcterms:W3CDTF">2023-01-18T00:54:56Z</dcterms:created>
  <dcterms:modified xsi:type="dcterms:W3CDTF">2024-01-30T06:00:44Z</dcterms:modified>
</cp:coreProperties>
</file>